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9144000" cy="6858000" type="screen4x3"/>
  <p:notesSz cx="6858000" cy="9144000"/>
  <p:embeddedFontLst>
    <p:embeddedFont>
      <p:font typeface="Century Gothic" pitchFamily="34" charset="0"/>
      <p:regular r:id="rId53"/>
      <p:bold r:id="rId54"/>
      <p:italic r:id="rId55"/>
      <p:boldItalic r:id="rId56"/>
    </p:embeddedFont>
    <p:embeddedFont>
      <p:font typeface="Calibri" pitchFamily="34" charset="0"/>
      <p:regular r:id="rId57"/>
      <p:bold r:id="rId58"/>
      <p:italic r:id="rId59"/>
      <p:boldItalic r:id="rId60"/>
    </p:embeddedFont>
    <p:embeddedFont>
      <p:font typeface="Merriweather" charset="0"/>
      <p:regular r:id="rId61"/>
      <p:bold r:id="rId62"/>
    </p:embeddedFont>
    <p:embeddedFont>
      <p:font typeface="Source Sans Pro" charset="0"/>
      <p:regular r:id="rId63"/>
      <p:bold r:id="rId64"/>
      <p:italic r:id="rId65"/>
      <p:boldItalic r:id="rId66"/>
    </p:embeddedFont>
    <p:embeddedFont>
      <p:font typeface="Comic Sans MS" pitchFamily="66"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1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9" name="Shape 15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60" name="Shape 16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7" name="Shape 3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18" name="Shape 31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pt-BR"/>
              <a:pPr marL="0" lvl="0" indent="0">
                <a:spcBef>
                  <a:spcPts val="0"/>
                </a:spcBef>
                <a:spcAft>
                  <a:spcPts val="0"/>
                </a:spcAft>
                <a:buClr>
                  <a:srgbClr val="000000"/>
                </a:buClr>
                <a:buSzPts val="1200"/>
                <a:buFont typeface="Arial"/>
                <a:buNone/>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5" name="Shape 3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26" name="Shape 326"/>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pt-BR"/>
              <a:pPr marL="0" lvl="0" indent="0">
                <a:spcBef>
                  <a:spcPts val="0"/>
                </a:spcBef>
                <a:spcAft>
                  <a:spcPts val="0"/>
                </a:spcAft>
                <a:buClr>
                  <a:srgbClr val="000000"/>
                </a:buClr>
                <a:buSzPts val="1200"/>
                <a:buFont typeface="Arial"/>
                <a:buNone/>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33" name="Shape 333"/>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pt-BR"/>
              <a:pPr marL="0" lvl="0" indent="0">
                <a:spcBef>
                  <a:spcPts val="0"/>
                </a:spcBef>
                <a:spcAft>
                  <a:spcPts val="0"/>
                </a:spcAft>
                <a:buClr>
                  <a:srgbClr val="000000"/>
                </a:buClr>
                <a:buSzPts val="1200"/>
                <a:buFont typeface="Arial"/>
                <a:buNone/>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41" name="Shape 341"/>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pt-BR"/>
              <a:pPr marL="0" lvl="0" indent="0">
                <a:spcBef>
                  <a:spcPts val="0"/>
                </a:spcBef>
                <a:spcAft>
                  <a:spcPts val="0"/>
                </a:spcAft>
                <a:buClr>
                  <a:srgbClr val="000000"/>
                </a:buClr>
                <a:buSzPts val="1200"/>
                <a:buFont typeface="Arial"/>
                <a:buNone/>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48" name="Shape 34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pt-BR"/>
              <a:pPr marL="0" lvl="0" indent="0">
                <a:spcBef>
                  <a:spcPts val="0"/>
                </a:spcBef>
                <a:spcAft>
                  <a:spcPts val="0"/>
                </a:spcAft>
                <a:buClr>
                  <a:srgbClr val="000000"/>
                </a:buClr>
                <a:buSzPts val="1200"/>
                <a:buFont typeface="Arial"/>
                <a:buNone/>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6" name="Shape 35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57" name="Shape 35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65" name="Shape 365"/>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pt-BR"/>
              <a:pPr marL="0" lvl="0" indent="0">
                <a:spcBef>
                  <a:spcPts val="0"/>
                </a:spcBef>
                <a:spcAft>
                  <a:spcPts val="0"/>
                </a:spcAft>
                <a:buClr>
                  <a:srgbClr val="000000"/>
                </a:buClr>
                <a:buSzPts val="1200"/>
                <a:buFont typeface="Arial"/>
                <a:buNone/>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72" name="Shape 372"/>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pt-BR"/>
              <a:pPr marL="0" lvl="0" indent="0">
                <a:spcBef>
                  <a:spcPts val="0"/>
                </a:spcBef>
                <a:spcAft>
                  <a:spcPts val="0"/>
                </a:spcAft>
                <a:buClr>
                  <a:srgbClr val="000000"/>
                </a:buClr>
                <a:buSzPts val="1200"/>
                <a:buFont typeface="Arial"/>
                <a:buNone/>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79" name="Shape 379"/>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pt-BR"/>
              <a:pPr marL="0" lvl="0" indent="0">
                <a:spcBef>
                  <a:spcPts val="0"/>
                </a:spcBef>
                <a:spcAft>
                  <a:spcPts val="0"/>
                </a:spcAft>
                <a:buClr>
                  <a:srgbClr val="000000"/>
                </a:buClr>
                <a:buSzPts val="1200"/>
                <a:buFont typeface="Arial"/>
                <a:buNone/>
              </a:p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9" name="Shape 3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90" name="Shape 390"/>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pt-BR"/>
              <a:pPr marL="0" lvl="0" indent="0">
                <a:spcBef>
                  <a:spcPts val="0"/>
                </a:spcBef>
                <a:spcAft>
                  <a:spcPts val="0"/>
                </a:spcAft>
                <a:buClr>
                  <a:srgbClr val="000000"/>
                </a:buClr>
                <a:buSzPts val="1200"/>
                <a:buFont typeface="Arial"/>
                <a:buNone/>
              </a:p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6" name="Shape 3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97" name="Shape 397"/>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pt-BR"/>
              <a:pPr marL="0" lvl="0" indent="0">
                <a:spcBef>
                  <a:spcPts val="0"/>
                </a:spcBef>
                <a:spcAft>
                  <a:spcPts val="0"/>
                </a:spcAft>
                <a:buClr>
                  <a:srgbClr val="000000"/>
                </a:buClr>
                <a:buSzPts val="1200"/>
                <a:buFont typeface="Arial"/>
                <a:buNone/>
              </a:p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5" name="Shape 4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06" name="Shape 406"/>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pt-BR"/>
              <a:pPr marL="0" lvl="0" indent="0">
                <a:spcBef>
                  <a:spcPts val="0"/>
                </a:spcBef>
                <a:spcAft>
                  <a:spcPts val="0"/>
                </a:spcAft>
                <a:buClr>
                  <a:srgbClr val="000000"/>
                </a:buClr>
                <a:buSzPts val="1200"/>
                <a:buFont typeface="Arial"/>
                <a:buNone/>
              </a:p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13" name="Shape 413"/>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14" name="Shape 414"/>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r>
              <a:rPr lang="pt-BR" sz="1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19" name="Shape 419"/>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0" name="Shape 420"/>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r>
              <a:rPr lang="pt-BR" sz="1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48" name="Shape 448"/>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49" name="Shape 449"/>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r>
              <a:rPr lang="pt-BR" sz="1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58" name="Shape 458"/>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9" name="Shape 459"/>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r>
              <a:rPr lang="pt-BR" sz="1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66" name="Shape 466"/>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67" name="Shape 467"/>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r>
              <a:rPr lang="pt-BR" sz="1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79" name="Shape 479"/>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80" name="Shape 480"/>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r>
              <a:rPr lang="pt-BR" sz="1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92" name="Shape 492"/>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3" name="Shape 493"/>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r>
              <a:rPr lang="pt-BR" sz="1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r>
              <a:rPr lang="pt-BR" sz="1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05" name="Shape 5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06" name="Shape 506"/>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82" name="Shape 182"/>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pt-BR"/>
              <a:pPr marL="0" lvl="0" indent="0">
                <a:spcBef>
                  <a:spcPts val="0"/>
                </a:spcBef>
                <a:spcAft>
                  <a:spcPts val="0"/>
                </a:spcAft>
                <a:buClr>
                  <a:srgbClr val="000000"/>
                </a:buClr>
                <a:buSzPts val="1200"/>
                <a:buFont typeface="Arial"/>
                <a:buNone/>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18" name="Shape 518"/>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9" name="Shape 519"/>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r>
              <a:rPr lang="pt-BR" sz="1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30" name="Shape 530"/>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1" name="Shape 531"/>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r>
              <a:rPr lang="pt-BR" sz="1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44" name="Shape 5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51" name="Shape 5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60" name="Shape 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71" name="Shape 571"/>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72" name="Shape 572"/>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r>
              <a:rPr lang="pt-BR" sz="1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83" name="Shape 583"/>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84" name="Shape 584"/>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r>
              <a:rPr lang="pt-BR" sz="1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r>
              <a:rPr lang="pt-BR" sz="1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594" name="Shape 5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595" name="Shape 595"/>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Shape 603"/>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04" name="Shape 6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10" name="Shape 610"/>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11" name="Shape 611"/>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r>
              <a:rPr lang="pt-BR" sz="1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9" name="Shape 18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90" name="Shape 19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25" name="Shape 6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635" name="Shape 6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6" name="Shape 65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657" name="Shape 65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65" name="Shape 66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666" name="Shape 66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672" name="Shape 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8" name="Shape 67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679" name="Shape 67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5" name="Shape 715"/>
          <p:cNvSpPr txBox="1">
            <a:spLocks noGrp="1"/>
          </p:cNvSpPr>
          <p:nvPr>
            <p:ph type="body" idx="1"/>
          </p:nvPr>
        </p:nvSpPr>
        <p:spPr>
          <a:xfrm>
            <a:off x="685800" y="4343400"/>
            <a:ext cx="5486400" cy="4114800"/>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716" name="Shape 716"/>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Shape 7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24" name="Shape 72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725" name="Shape 72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Shape 7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2" name="Shape 732"/>
          <p:cNvSpPr txBox="1">
            <a:spLocks noGrp="1"/>
          </p:cNvSpPr>
          <p:nvPr>
            <p:ph type="body" idx="1"/>
          </p:nvPr>
        </p:nvSpPr>
        <p:spPr>
          <a:xfrm>
            <a:off x="685800" y="4343400"/>
            <a:ext cx="5486400" cy="4114800"/>
          </a:xfrm>
          <a:prstGeom prst="rect">
            <a:avLst/>
          </a:prstGeom>
          <a:no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733" name="Shape 733"/>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Shape 75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760" name="Shape 7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Shape 767"/>
          <p:cNvSpPr txBox="1"/>
          <p:nvPr/>
        </p:nvSpPr>
        <p:spPr>
          <a:xfrm>
            <a:off x="1025525" y="725488"/>
            <a:ext cx="4838700" cy="3629025"/>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8" name="Shape 768"/>
          <p:cNvSpPr txBox="1">
            <a:spLocks noGrp="1"/>
          </p:cNvSpPr>
          <p:nvPr>
            <p:ph type="body" idx="1"/>
          </p:nvPr>
        </p:nvSpPr>
        <p:spPr>
          <a:xfrm>
            <a:off x="685800" y="4343400"/>
            <a:ext cx="5481638" cy="41116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769" name="Shape 7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6" name="Shape 20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07" name="Shape 207"/>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216" name="Shape 216"/>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pt-BR"/>
              <a:pPr marL="0" lvl="0" indent="0">
                <a:spcBef>
                  <a:spcPts val="0"/>
                </a:spcBef>
                <a:spcAft>
                  <a:spcPts val="0"/>
                </a:spcAft>
                <a:buClr>
                  <a:srgbClr val="000000"/>
                </a:buClr>
                <a:buSzPts val="1200"/>
                <a:buFont typeface="Arial"/>
                <a:buNone/>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2" name="Shape 22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23" name="Shape 22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311" name="Shape 311"/>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pt-BR"/>
              <a:pPr marL="0" lvl="0" indent="0">
                <a:spcBef>
                  <a:spcPts val="0"/>
                </a:spcBef>
                <a:spcAft>
                  <a:spcPts val="0"/>
                </a:spcAft>
                <a:buClr>
                  <a:srgbClr val="000000"/>
                </a:buClr>
                <a:buSzPts val="1200"/>
                <a:buFont typeface="Arial"/>
                <a:buNone/>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lide de Título" type="title">
  <p:cSld name="TITLE">
    <p:spTree>
      <p:nvGrpSpPr>
        <p:cNvPr id="1" name="Shape 21"/>
        <p:cNvGrpSpPr/>
        <p:nvPr/>
      </p:nvGrpSpPr>
      <p:grpSpPr>
        <a:xfrm>
          <a:off x="0" y="0"/>
          <a:ext cx="0" cy="0"/>
          <a:chOff x="0" y="0"/>
          <a:chExt cx="0" cy="0"/>
        </a:xfrm>
      </p:grpSpPr>
      <p:grpSp>
        <p:nvGrpSpPr>
          <p:cNvPr id="22" name="Shape 22"/>
          <p:cNvGrpSpPr/>
          <p:nvPr/>
        </p:nvGrpSpPr>
        <p:grpSpPr>
          <a:xfrm>
            <a:off x="4334933" y="1169931"/>
            <a:ext cx="4814835" cy="4993802"/>
            <a:chOff x="4334933" y="1169931"/>
            <a:chExt cx="4814835" cy="4993802"/>
          </a:xfrm>
        </p:grpSpPr>
        <p:cxnSp>
          <p:nvCxnSpPr>
            <p:cNvPr id="23" name="Shape 23"/>
            <p:cNvCxnSpPr/>
            <p:nvPr/>
          </p:nvCxnSpPr>
          <p:spPr>
            <a:xfrm flipH="1">
              <a:off x="6009259" y="1169931"/>
              <a:ext cx="3134741" cy="3134741"/>
            </a:xfrm>
            <a:prstGeom prst="straightConnector1">
              <a:avLst/>
            </a:prstGeom>
            <a:noFill/>
            <a:ln w="12700" cap="flat" cmpd="sng">
              <a:solidFill>
                <a:schemeClr val="lt1"/>
              </a:solidFill>
              <a:prstDash val="solid"/>
              <a:round/>
              <a:headEnd type="none" w="sm" len="sm"/>
              <a:tailEnd type="none" w="sm" len="sm"/>
            </a:ln>
          </p:spPr>
        </p:cxnSp>
        <p:cxnSp>
          <p:nvCxnSpPr>
            <p:cNvPr id="24" name="Shape 24"/>
            <p:cNvCxnSpPr/>
            <p:nvPr/>
          </p:nvCxnSpPr>
          <p:spPr>
            <a:xfrm flipH="1">
              <a:off x="4334933" y="1348898"/>
              <a:ext cx="4814835" cy="4814835"/>
            </a:xfrm>
            <a:prstGeom prst="straightConnector1">
              <a:avLst/>
            </a:prstGeom>
            <a:noFill/>
            <a:ln w="12700" cap="flat" cmpd="sng">
              <a:solidFill>
                <a:schemeClr val="lt1"/>
              </a:solidFill>
              <a:prstDash val="solid"/>
              <a:round/>
              <a:headEnd type="none" w="sm" len="sm"/>
              <a:tailEnd type="none" w="sm" len="sm"/>
            </a:ln>
          </p:spPr>
        </p:cxnSp>
        <p:cxnSp>
          <p:nvCxnSpPr>
            <p:cNvPr id="25" name="Shape 25"/>
            <p:cNvCxnSpPr/>
            <p:nvPr/>
          </p:nvCxnSpPr>
          <p:spPr>
            <a:xfrm flipH="1">
              <a:off x="5225595" y="1469269"/>
              <a:ext cx="3912054" cy="3912054"/>
            </a:xfrm>
            <a:prstGeom prst="straightConnector1">
              <a:avLst/>
            </a:prstGeom>
            <a:noFill/>
            <a:ln w="12700" cap="flat" cmpd="sng">
              <a:solidFill>
                <a:schemeClr val="lt1"/>
              </a:solidFill>
              <a:prstDash val="solid"/>
              <a:round/>
              <a:headEnd type="none" w="sm" len="sm"/>
              <a:tailEnd type="none" w="sm" len="sm"/>
            </a:ln>
          </p:spPr>
        </p:cxnSp>
        <p:cxnSp>
          <p:nvCxnSpPr>
            <p:cNvPr id="26" name="Shape 26"/>
            <p:cNvCxnSpPr/>
            <p:nvPr/>
          </p:nvCxnSpPr>
          <p:spPr>
            <a:xfrm flipH="1">
              <a:off x="5304588" y="1307856"/>
              <a:ext cx="3839412" cy="3839412"/>
            </a:xfrm>
            <a:prstGeom prst="straightConnector1">
              <a:avLst/>
            </a:prstGeom>
            <a:noFill/>
            <a:ln w="31750" cap="flat" cmpd="sng">
              <a:solidFill>
                <a:schemeClr val="lt1"/>
              </a:solidFill>
              <a:prstDash val="solid"/>
              <a:round/>
              <a:headEnd type="none" w="sm" len="sm"/>
              <a:tailEnd type="none" w="sm" len="sm"/>
            </a:ln>
          </p:spPr>
        </p:cxnSp>
        <p:cxnSp>
          <p:nvCxnSpPr>
            <p:cNvPr id="27" name="Shape 27"/>
            <p:cNvCxnSpPr/>
            <p:nvPr/>
          </p:nvCxnSpPr>
          <p:spPr>
            <a:xfrm flipH="1">
              <a:off x="5707078" y="1770196"/>
              <a:ext cx="3430571" cy="3430570"/>
            </a:xfrm>
            <a:prstGeom prst="straightConnector1">
              <a:avLst/>
            </a:prstGeom>
            <a:noFill/>
            <a:ln w="31750" cap="flat" cmpd="sng">
              <a:solidFill>
                <a:schemeClr val="lt1"/>
              </a:solidFill>
              <a:prstDash val="solid"/>
              <a:round/>
              <a:headEnd type="none" w="sm" len="sm"/>
              <a:tailEnd type="none" w="sm" len="sm"/>
            </a:ln>
          </p:spPr>
        </p:cxnSp>
      </p:grpSp>
      <p:sp>
        <p:nvSpPr>
          <p:cNvPr id="28" name="Shape 28"/>
          <p:cNvSpPr txBox="1">
            <a:spLocks noGrp="1"/>
          </p:cNvSpPr>
          <p:nvPr>
            <p:ph type="ctrTitle"/>
          </p:nvPr>
        </p:nvSpPr>
        <p:spPr>
          <a:xfrm>
            <a:off x="533400" y="533400"/>
            <a:ext cx="6154713" cy="3124201"/>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4400"/>
              <a:buFont typeface="Century Gothic"/>
              <a:buNone/>
              <a:defRPr sz="44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29" name="Shape 29"/>
          <p:cNvSpPr txBox="1">
            <a:spLocks noGrp="1"/>
          </p:cNvSpPr>
          <p:nvPr>
            <p:ph type="subTitle" idx="1"/>
          </p:nvPr>
        </p:nvSpPr>
        <p:spPr>
          <a:xfrm>
            <a:off x="533400" y="3843868"/>
            <a:ext cx="4954250" cy="1913466"/>
          </a:xfrm>
          <a:prstGeom prst="rect">
            <a:avLst/>
          </a:prstGeom>
          <a:noFill/>
          <a:ln>
            <a:noFill/>
          </a:ln>
        </p:spPr>
        <p:txBody>
          <a:bodyPr spcFirstLastPara="1" wrap="square" lIns="91425" tIns="91425" rIns="91425" bIns="91425" anchor="t" anchorCtr="0"/>
          <a:lstStyle>
            <a:lvl1pPr marR="0" lvl="0" algn="l" rtl="0">
              <a:lnSpc>
                <a:spcPct val="100000"/>
              </a:lnSpc>
              <a:spcBef>
                <a:spcPts val="400"/>
              </a:spcBef>
              <a:spcAft>
                <a:spcPts val="0"/>
              </a:spcAft>
              <a:buClr>
                <a:schemeClr val="lt1"/>
              </a:buClr>
              <a:buSzPts val="1600"/>
              <a:buFont typeface="Noto Sans Symbols"/>
              <a:buNone/>
              <a:defRPr sz="2000" b="0" i="0" u="none" strike="noStrike" cap="none">
                <a:solidFill>
                  <a:srgbClr val="0F486F"/>
                </a:solidFill>
                <a:latin typeface="Century Gothic"/>
                <a:ea typeface="Century Gothic"/>
                <a:cs typeface="Century Gothic"/>
                <a:sym typeface="Century Gothic"/>
              </a:defRPr>
            </a:lvl1pPr>
            <a:lvl2pPr marR="0" lvl="1" algn="ctr" rtl="0">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R="0" lvl="2" algn="ctr" rtl="0">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ctr"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R="0" lvl="4" algn="ctr"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R="0" lvl="5" algn="ctr"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R="0" lvl="6" algn="ctr"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R="0" lvl="7" algn="ctr"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R="0" lvl="8" algn="ctr" rtl="0">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30" name="Shape 30"/>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1" name="Shape 31"/>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2" name="Shape 32"/>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5418667" y="533400"/>
            <a:ext cx="3200400" cy="15240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entury Gothic"/>
              <a:buNone/>
              <a:defRPr sz="20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89" name="Shape 89"/>
          <p:cNvSpPr txBox="1">
            <a:spLocks noGrp="1"/>
          </p:cNvSpPr>
          <p:nvPr>
            <p:ph type="body" idx="1"/>
          </p:nvPr>
        </p:nvSpPr>
        <p:spPr>
          <a:xfrm>
            <a:off x="533399" y="533400"/>
            <a:ext cx="4438755" cy="5486400"/>
          </a:xfrm>
          <a:prstGeom prst="rect">
            <a:avLst/>
          </a:prstGeom>
          <a:noFill/>
          <a:ln>
            <a:noFill/>
          </a:ln>
        </p:spPr>
        <p:txBody>
          <a:bodyPr spcFirstLastPara="1" wrap="square" lIns="91425" tIns="91425" rIns="91425" bIns="91425" anchor="ctr"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90" name="Shape 90"/>
          <p:cNvSpPr txBox="1">
            <a:spLocks noGrp="1"/>
          </p:cNvSpPr>
          <p:nvPr>
            <p:ph type="body" idx="2"/>
          </p:nvPr>
        </p:nvSpPr>
        <p:spPr>
          <a:xfrm>
            <a:off x="5418667" y="2209802"/>
            <a:ext cx="3200400" cy="2091267"/>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960"/>
              <a:buFont typeface="Noto Sans Symbols"/>
              <a:buNone/>
              <a:defRPr sz="1200" b="0" i="0" u="none" strike="noStrike" cap="none">
                <a:solidFill>
                  <a:srgbClr val="0F486F"/>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800"/>
              <a:buFont typeface="Noto Sans Symbols"/>
              <a:buNone/>
              <a:defRPr sz="1000" b="0" i="0" u="none" strike="noStrike" cap="none">
                <a:solidFill>
                  <a:srgbClr val="0F486F"/>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9pPr>
          </a:lstStyle>
          <a:p>
            <a:endParaRPr/>
          </a:p>
        </p:txBody>
      </p:sp>
      <p:sp>
        <p:nvSpPr>
          <p:cNvPr id="91" name="Shape 91"/>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2" name="Shape 92"/>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3" name="Shape 93"/>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495800" y="1447800"/>
            <a:ext cx="3563258" cy="11430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400"/>
              <a:buFont typeface="Century Gothic"/>
              <a:buNone/>
              <a:defRPr sz="24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96" name="Shape 96"/>
          <p:cNvSpPr>
            <a:spLocks noGrp="1"/>
          </p:cNvSpPr>
          <p:nvPr>
            <p:ph type="pic" idx="2"/>
          </p:nvPr>
        </p:nvSpPr>
        <p:spPr>
          <a:xfrm>
            <a:off x="762000" y="914400"/>
            <a:ext cx="3280974" cy="48006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91425" tIns="91425" rIns="91425" bIns="91425" anchor="t" anchorCtr="0"/>
          <a:lstStyle>
            <a:lvl1pPr marR="0" lvl="0" algn="ctr" rtl="0">
              <a:lnSpc>
                <a:spcPct val="100000"/>
              </a:lnSpc>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9pPr>
          </a:lstStyle>
          <a:p>
            <a:endParaRPr/>
          </a:p>
        </p:txBody>
      </p:sp>
      <p:sp>
        <p:nvSpPr>
          <p:cNvPr id="97" name="Shape 97"/>
          <p:cNvSpPr txBox="1">
            <a:spLocks noGrp="1"/>
          </p:cNvSpPr>
          <p:nvPr>
            <p:ph type="body" idx="1"/>
          </p:nvPr>
        </p:nvSpPr>
        <p:spPr>
          <a:xfrm>
            <a:off x="4496027" y="2743200"/>
            <a:ext cx="3564223" cy="2082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960"/>
              <a:buFont typeface="Noto Sans Symbols"/>
              <a:buNone/>
              <a:defRPr sz="1200" b="0" i="0" u="none" strike="noStrike" cap="none">
                <a:solidFill>
                  <a:srgbClr val="0F486F"/>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800"/>
              <a:buFont typeface="Noto Sans Symbols"/>
              <a:buNone/>
              <a:defRPr sz="1000" b="0" i="0" u="none" strike="noStrike" cap="none">
                <a:solidFill>
                  <a:srgbClr val="0F486F"/>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720"/>
              <a:buFont typeface="Noto Sans Symbols"/>
              <a:buNone/>
              <a:defRPr sz="900" b="0" i="0" u="none" strike="noStrike" cap="none">
                <a:solidFill>
                  <a:srgbClr val="0F486F"/>
                </a:solidFill>
                <a:latin typeface="Century Gothic"/>
                <a:ea typeface="Century Gothic"/>
                <a:cs typeface="Century Gothic"/>
                <a:sym typeface="Century Gothic"/>
              </a:defRPr>
            </a:lvl9pPr>
          </a:lstStyle>
          <a:p>
            <a:endParaRPr/>
          </a:p>
        </p:txBody>
      </p:sp>
      <p:sp>
        <p:nvSpPr>
          <p:cNvPr id="98" name="Shape 98"/>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99" name="Shape 99"/>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0" name="Shape 100"/>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oto Panorâmica com Legenda">
  <p:cSld name="Foto Panorâmica com Legenda">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533400" y="4495800"/>
            <a:ext cx="6554867" cy="1524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03" name="Shape 103"/>
          <p:cNvSpPr>
            <a:spLocks noGrp="1"/>
          </p:cNvSpPr>
          <p:nvPr>
            <p:ph type="pic" idx="2"/>
          </p:nvPr>
        </p:nvSpPr>
        <p:spPr>
          <a:xfrm>
            <a:off x="533400" y="533400"/>
            <a:ext cx="8077200" cy="31242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91425" tIns="91425" rIns="91425" bIns="91425" anchor="t" anchorCtr="0"/>
          <a:lstStyle>
            <a:lvl1pPr marR="0" lvl="0" algn="ctr" rtl="0">
              <a:lnSpc>
                <a:spcPct val="100000"/>
              </a:lnSpc>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9pPr>
          </a:lstStyle>
          <a:p>
            <a:endParaRPr/>
          </a:p>
        </p:txBody>
      </p:sp>
      <p:sp>
        <p:nvSpPr>
          <p:cNvPr id="104" name="Shape 104"/>
          <p:cNvSpPr txBox="1">
            <a:spLocks noGrp="1"/>
          </p:cNvSpPr>
          <p:nvPr>
            <p:ph type="body" idx="1"/>
          </p:nvPr>
        </p:nvSpPr>
        <p:spPr>
          <a:xfrm>
            <a:off x="762002" y="3843867"/>
            <a:ext cx="7281332" cy="457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120"/>
              <a:buFont typeface="Noto Sans Symbols"/>
              <a:buNone/>
              <a:defRPr sz="1400" b="0" i="0" u="none" strike="noStrike" cap="none">
                <a:solidFill>
                  <a:srgbClr val="0F486F"/>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120"/>
              <a:buFont typeface="Noto Sans Symbols"/>
              <a:buNone/>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05" name="Shape 105"/>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6" name="Shape 106"/>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07" name="Shape 107"/>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e Legenda">
  <p:cSld name="Título e Legenda">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533400" y="533400"/>
            <a:ext cx="8077200" cy="2895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10" name="Shape 110"/>
          <p:cNvSpPr txBox="1">
            <a:spLocks noGrp="1"/>
          </p:cNvSpPr>
          <p:nvPr>
            <p:ph type="body" idx="1"/>
          </p:nvPr>
        </p:nvSpPr>
        <p:spPr>
          <a:xfrm>
            <a:off x="533400" y="4114800"/>
            <a:ext cx="6383552" cy="19050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36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11" name="Shape 111"/>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2" name="Shape 112"/>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3" name="Shape 113"/>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itação com Legenda">
  <p:cSld name="Citação com Legenda">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856283" y="533400"/>
            <a:ext cx="6859787" cy="2895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16" name="Shape 116"/>
          <p:cNvSpPr txBox="1">
            <a:spLocks noGrp="1"/>
          </p:cNvSpPr>
          <p:nvPr>
            <p:ph type="body" idx="1"/>
          </p:nvPr>
        </p:nvSpPr>
        <p:spPr>
          <a:xfrm>
            <a:off x="1066800" y="3429000"/>
            <a:ext cx="6402467" cy="4826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400"/>
              </a:spcBef>
              <a:spcAft>
                <a:spcPts val="0"/>
              </a:spcAft>
              <a:buClr>
                <a:schemeClr val="lt1"/>
              </a:buClr>
              <a:buSzPts val="1600"/>
              <a:buFont typeface="Noto Sans Symbols"/>
              <a:buNone/>
              <a:defRPr sz="20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280"/>
              <a:buFont typeface="Noto Sans Symbols"/>
              <a:buNone/>
              <a:defRPr sz="1600" b="0" i="0" u="none" strike="noStrike" cap="none">
                <a:solidFill>
                  <a:srgbClr val="0F486F"/>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120"/>
              <a:buFont typeface="Noto Sans Symbols"/>
              <a:buNone/>
              <a:defRPr sz="1400" b="0" i="0" u="none" strike="noStrike" cap="none">
                <a:solidFill>
                  <a:srgbClr val="0F486F"/>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120"/>
              <a:buFont typeface="Noto Sans Symbols"/>
              <a:buNone/>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17" name="Shape 117"/>
          <p:cNvSpPr txBox="1">
            <a:spLocks noGrp="1"/>
          </p:cNvSpPr>
          <p:nvPr>
            <p:ph type="body" idx="2"/>
          </p:nvPr>
        </p:nvSpPr>
        <p:spPr>
          <a:xfrm>
            <a:off x="533400" y="4301070"/>
            <a:ext cx="6382361" cy="171873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400"/>
              </a:spcBef>
              <a:spcAft>
                <a:spcPts val="0"/>
              </a:spcAft>
              <a:buClr>
                <a:schemeClr val="lt1"/>
              </a:buClr>
              <a:buSzPts val="1600"/>
              <a:buFont typeface="Noto Sans Symbols"/>
              <a:buNone/>
              <a:defRPr sz="20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18" name="Shape 118"/>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9" name="Shape 119"/>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0" name="Shape 120"/>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
        <p:nvSpPr>
          <p:cNvPr id="121" name="Shape 121"/>
          <p:cNvSpPr txBox="1"/>
          <p:nvPr/>
        </p:nvSpPr>
        <p:spPr>
          <a:xfrm>
            <a:off x="228600" y="710624"/>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pt-BR"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122" name="Shape 122"/>
          <p:cNvSpPr txBox="1"/>
          <p:nvPr/>
        </p:nvSpPr>
        <p:spPr>
          <a:xfrm>
            <a:off x="7696200" y="2768601"/>
            <a:ext cx="457319"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Arial"/>
              <a:buNone/>
            </a:pPr>
            <a:r>
              <a:rPr lang="pt-BR"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rtão de Nome">
  <p:cSld name="Cartão de Nome">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533400" y="3429000"/>
            <a:ext cx="6382361" cy="1697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25" name="Shape 125"/>
          <p:cNvSpPr txBox="1">
            <a:spLocks noGrp="1"/>
          </p:cNvSpPr>
          <p:nvPr>
            <p:ph type="body" idx="1"/>
          </p:nvPr>
        </p:nvSpPr>
        <p:spPr>
          <a:xfrm>
            <a:off x="533400" y="5132980"/>
            <a:ext cx="6383552" cy="886819"/>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26" name="Shape 126"/>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7" name="Shape 127"/>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8" name="Shape 128"/>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itar o Cartão de Nome">
  <p:cSld name="Citar o Cartão de Nome">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856284" y="533400"/>
            <a:ext cx="6859786" cy="2895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31" name="Shape 131"/>
          <p:cNvSpPr txBox="1">
            <a:spLocks noGrp="1"/>
          </p:cNvSpPr>
          <p:nvPr>
            <p:ph type="body" idx="1"/>
          </p:nvPr>
        </p:nvSpPr>
        <p:spPr>
          <a:xfrm>
            <a:off x="533400" y="3886200"/>
            <a:ext cx="6382361" cy="1049866"/>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chemeClr val="lt1"/>
              </a:buClr>
              <a:buSzPts val="1600"/>
              <a:buFont typeface="Noto Sans Symbols"/>
              <a:buNone/>
              <a:defRPr sz="2000" b="0" i="0" u="none" strike="noStrike" cap="none">
                <a:solidFill>
                  <a:schemeClr val="lt1"/>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32" name="Shape 132"/>
          <p:cNvSpPr txBox="1">
            <a:spLocks noGrp="1"/>
          </p:cNvSpPr>
          <p:nvPr>
            <p:ph type="body" idx="2"/>
          </p:nvPr>
        </p:nvSpPr>
        <p:spPr>
          <a:xfrm>
            <a:off x="533400" y="4953000"/>
            <a:ext cx="6382360" cy="1066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33" name="Shape 133"/>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4" name="Shape 134"/>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5" name="Shape 135"/>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
        <p:nvSpPr>
          <p:cNvPr id="136" name="Shape 136"/>
          <p:cNvSpPr txBox="1"/>
          <p:nvPr/>
        </p:nvSpPr>
        <p:spPr>
          <a:xfrm>
            <a:off x="228600" y="710624"/>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pt-BR"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137" name="Shape 137"/>
          <p:cNvSpPr txBox="1"/>
          <p:nvPr/>
        </p:nvSpPr>
        <p:spPr>
          <a:xfrm>
            <a:off x="7696200" y="2768601"/>
            <a:ext cx="457319"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Arial"/>
              <a:buNone/>
            </a:pPr>
            <a:r>
              <a:rPr lang="pt-BR" sz="8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dadeiro ou Falso">
  <p:cSld name="Verdadeiro ou Falso">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533400" y="533400"/>
            <a:ext cx="7525658" cy="2895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40" name="Shape 140"/>
          <p:cNvSpPr txBox="1">
            <a:spLocks noGrp="1"/>
          </p:cNvSpPr>
          <p:nvPr>
            <p:ph type="body" idx="1"/>
          </p:nvPr>
        </p:nvSpPr>
        <p:spPr>
          <a:xfrm>
            <a:off x="533400" y="3928534"/>
            <a:ext cx="6382361" cy="8382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chemeClr val="lt1"/>
              </a:buClr>
              <a:buSzPts val="1600"/>
              <a:buFont typeface="Noto Sans Symbols"/>
              <a:buNone/>
              <a:defRPr sz="2000" b="0" i="0" u="none" strike="noStrike" cap="none">
                <a:solidFill>
                  <a:schemeClr val="lt1"/>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41" name="Shape 141"/>
          <p:cNvSpPr txBox="1">
            <a:spLocks noGrp="1"/>
          </p:cNvSpPr>
          <p:nvPr>
            <p:ph type="body" idx="2"/>
          </p:nvPr>
        </p:nvSpPr>
        <p:spPr>
          <a:xfrm>
            <a:off x="533400" y="4766735"/>
            <a:ext cx="6382360" cy="125306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42" name="Shape 142"/>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3" name="Shape 143"/>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4" name="Shape 144"/>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533400" y="4495800"/>
            <a:ext cx="6554867" cy="1524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47" name="Shape 147"/>
          <p:cNvSpPr txBox="1">
            <a:spLocks noGrp="1"/>
          </p:cNvSpPr>
          <p:nvPr>
            <p:ph type="body" idx="1"/>
          </p:nvPr>
        </p:nvSpPr>
        <p:spPr>
          <a:xfrm rot="5400000">
            <a:off x="1926999" y="-860197"/>
            <a:ext cx="3767670" cy="6554867"/>
          </a:xfrm>
          <a:prstGeom prst="rect">
            <a:avLst/>
          </a:prstGeom>
          <a:noFill/>
          <a:ln>
            <a:noFill/>
          </a:ln>
        </p:spPr>
        <p:txBody>
          <a:bodyPr spcFirstLastPara="1" wrap="square" lIns="91425" tIns="91425" rIns="91425" bIns="91425" anchor="t"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48" name="Shape 148"/>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9" name="Shape 149"/>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0" name="Shape 150"/>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rot="5400000">
            <a:off x="5378703" y="1721103"/>
            <a:ext cx="4419600" cy="2044194"/>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2800"/>
              <a:buFont typeface="Century Gothic"/>
              <a:buNone/>
              <a:defRPr sz="28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53" name="Shape 153"/>
          <p:cNvSpPr txBox="1">
            <a:spLocks noGrp="1"/>
          </p:cNvSpPr>
          <p:nvPr>
            <p:ph type="body" idx="1"/>
          </p:nvPr>
        </p:nvSpPr>
        <p:spPr>
          <a:xfrm rot="5400000">
            <a:off x="715206" y="351594"/>
            <a:ext cx="5486400" cy="5850012"/>
          </a:xfrm>
          <a:prstGeom prst="rect">
            <a:avLst/>
          </a:prstGeom>
          <a:noFill/>
          <a:ln>
            <a:noFill/>
          </a:ln>
        </p:spPr>
        <p:txBody>
          <a:bodyPr spcFirstLastPara="1" wrap="square" lIns="91425" tIns="91425" rIns="91425" bIns="91425" anchor="t"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54" name="Shape 154"/>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5" name="Shape 155"/>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6" name="Shape 156"/>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533400" y="4495800"/>
            <a:ext cx="6554867" cy="1524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35" name="Shape 35"/>
          <p:cNvSpPr txBox="1">
            <a:spLocks noGrp="1"/>
          </p:cNvSpPr>
          <p:nvPr>
            <p:ph type="body" idx="1"/>
          </p:nvPr>
        </p:nvSpPr>
        <p:spPr>
          <a:xfrm>
            <a:off x="533400" y="533400"/>
            <a:ext cx="6554867" cy="3767670"/>
          </a:xfrm>
          <a:prstGeom prst="rect">
            <a:avLst/>
          </a:prstGeom>
          <a:noFill/>
          <a:ln>
            <a:noFill/>
          </a:ln>
        </p:spPr>
        <p:txBody>
          <a:bodyPr spcFirstLastPara="1" wrap="square" lIns="91425" tIns="91425" rIns="91425" bIns="91425" anchor="ctr"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36" name="Shape 36"/>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7" name="Shape 37"/>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38" name="Shape 38"/>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533400" y="4495800"/>
            <a:ext cx="6554867" cy="1524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41" name="Shape 41"/>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42" name="Shape 42"/>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43" name="Shape 43"/>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e texto e 2 partes de conteúdo" type="txAndTwoObj">
  <p:cSld name="TEXT_AND_TWO_OBJECTS">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2"/>
              </a:buClr>
              <a:buSzPts val="3200"/>
              <a:buFont typeface="Calibri"/>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46" name="Shape 46"/>
          <p:cNvSpPr txBox="1">
            <a:spLocks noGrp="1"/>
          </p:cNvSpPr>
          <p:nvPr>
            <p:ph type="body" idx="1"/>
          </p:nvPr>
        </p:nvSpPr>
        <p:spPr>
          <a:xfrm>
            <a:off x="457200" y="1600200"/>
            <a:ext cx="4038599" cy="4530724"/>
          </a:xfrm>
          <a:prstGeom prst="rect">
            <a:avLst/>
          </a:prstGeom>
          <a:noFill/>
          <a:ln>
            <a:noFill/>
          </a:ln>
        </p:spPr>
        <p:txBody>
          <a:bodyPr spcFirstLastPara="1" wrap="square" lIns="91425" tIns="91425" rIns="91425" bIns="91425" anchor="t" anchorCtr="0"/>
          <a:lstStyle>
            <a:lvl1pPr marL="457200" marR="0" lvl="0" indent="-330200" algn="l" rtl="0">
              <a:lnSpc>
                <a:spcPct val="100000"/>
              </a:lnSpc>
              <a:spcBef>
                <a:spcPts val="520"/>
              </a:spcBef>
              <a:spcAft>
                <a:spcPts val="0"/>
              </a:spcAft>
              <a:buClr>
                <a:schemeClr val="accent3"/>
              </a:buClr>
              <a:buSzPts val="1600"/>
              <a:buFont typeface="Merriweather"/>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accent1"/>
              </a:buClr>
              <a:buSzPts val="1440"/>
              <a:buFont typeface="Merriweather"/>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accent2"/>
              </a:buClr>
              <a:buSzPts val="1280"/>
              <a:buFont typeface="Merriweather"/>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accent3"/>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accent4"/>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accent5"/>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accent6"/>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dk2"/>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dk2"/>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47" name="Shape 47"/>
          <p:cNvSpPr txBox="1">
            <a:spLocks noGrp="1"/>
          </p:cNvSpPr>
          <p:nvPr>
            <p:ph type="body" idx="2"/>
          </p:nvPr>
        </p:nvSpPr>
        <p:spPr>
          <a:xfrm>
            <a:off x="4648200" y="1600200"/>
            <a:ext cx="4038599" cy="2189163"/>
          </a:xfrm>
          <a:prstGeom prst="rect">
            <a:avLst/>
          </a:prstGeom>
          <a:noFill/>
          <a:ln>
            <a:noFill/>
          </a:ln>
        </p:spPr>
        <p:txBody>
          <a:bodyPr spcFirstLastPara="1" wrap="square" lIns="91425" tIns="91425" rIns="91425" bIns="91425" anchor="t" anchorCtr="0"/>
          <a:lstStyle>
            <a:lvl1pPr marL="457200" marR="0" lvl="0" indent="-330200" algn="l" rtl="0">
              <a:lnSpc>
                <a:spcPct val="100000"/>
              </a:lnSpc>
              <a:spcBef>
                <a:spcPts val="520"/>
              </a:spcBef>
              <a:spcAft>
                <a:spcPts val="0"/>
              </a:spcAft>
              <a:buClr>
                <a:schemeClr val="accent3"/>
              </a:buClr>
              <a:buSzPts val="1600"/>
              <a:buFont typeface="Merriweather"/>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accent1"/>
              </a:buClr>
              <a:buSzPts val="1440"/>
              <a:buFont typeface="Merriweather"/>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accent2"/>
              </a:buClr>
              <a:buSzPts val="1280"/>
              <a:buFont typeface="Merriweather"/>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accent3"/>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accent4"/>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accent5"/>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accent6"/>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dk2"/>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dk2"/>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48" name="Shape 48"/>
          <p:cNvSpPr txBox="1">
            <a:spLocks noGrp="1"/>
          </p:cNvSpPr>
          <p:nvPr>
            <p:ph type="body" idx="3"/>
          </p:nvPr>
        </p:nvSpPr>
        <p:spPr>
          <a:xfrm>
            <a:off x="4648200" y="3941762"/>
            <a:ext cx="4038599" cy="2189161"/>
          </a:xfrm>
          <a:prstGeom prst="rect">
            <a:avLst/>
          </a:prstGeom>
          <a:noFill/>
          <a:ln>
            <a:noFill/>
          </a:ln>
        </p:spPr>
        <p:txBody>
          <a:bodyPr spcFirstLastPara="1" wrap="square" lIns="91425" tIns="91425" rIns="91425" bIns="91425" anchor="t" anchorCtr="0"/>
          <a:lstStyle>
            <a:lvl1pPr marL="457200" marR="0" lvl="0" indent="-330200" algn="l" rtl="0">
              <a:lnSpc>
                <a:spcPct val="100000"/>
              </a:lnSpc>
              <a:spcBef>
                <a:spcPts val="520"/>
              </a:spcBef>
              <a:spcAft>
                <a:spcPts val="0"/>
              </a:spcAft>
              <a:buClr>
                <a:schemeClr val="accent3"/>
              </a:buClr>
              <a:buSzPts val="1600"/>
              <a:buFont typeface="Merriweather"/>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accent1"/>
              </a:buClr>
              <a:buSzPts val="1440"/>
              <a:buFont typeface="Merriweather"/>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accent2"/>
              </a:buClr>
              <a:buSzPts val="1280"/>
              <a:buFont typeface="Merriweather"/>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accent3"/>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accent4"/>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accent5"/>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accent6"/>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dk2"/>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dk2"/>
              </a:buClr>
              <a:buSzPts val="1120"/>
              <a:buFont typeface="Merriweather"/>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49" name="Shape 49"/>
          <p:cNvSpPr txBox="1">
            <a:spLocks noGrp="1"/>
          </p:cNvSpPr>
          <p:nvPr>
            <p:ph type="dt" idx="10"/>
          </p:nvPr>
        </p:nvSpPr>
        <p:spPr>
          <a:xfrm>
            <a:off x="457200" y="6248400"/>
            <a:ext cx="2133599"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0" name="Shape 50"/>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1" name="Shape 51"/>
          <p:cNvSpPr txBox="1">
            <a:spLocks noGrp="1"/>
          </p:cNvSpPr>
          <p:nvPr>
            <p:ph type="sldNum" idx="12"/>
          </p:nvPr>
        </p:nvSpPr>
        <p:spPr>
          <a:xfrm>
            <a:off x="6553200" y="6248400"/>
            <a:ext cx="2133599" cy="457200"/>
          </a:xfrm>
          <a:prstGeom prst="rect">
            <a:avLst/>
          </a:prstGeom>
          <a:noFill/>
          <a:ln>
            <a:noFill/>
          </a:ln>
        </p:spPr>
        <p:txBody>
          <a:bodyPr spcFirstLastPara="1" wrap="square" lIns="91425" tIns="91425" rIns="91425" bIns="91425"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533400" y="4495800"/>
            <a:ext cx="6554867" cy="1524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54" name="Shape 54"/>
          <p:cNvSpPr txBox="1">
            <a:spLocks noGrp="1"/>
          </p:cNvSpPr>
          <p:nvPr>
            <p:ph type="body" idx="1"/>
          </p:nvPr>
        </p:nvSpPr>
        <p:spPr>
          <a:xfrm>
            <a:off x="533400" y="533400"/>
            <a:ext cx="3949967" cy="3767667"/>
          </a:xfrm>
          <a:prstGeom prst="rect">
            <a:avLst/>
          </a:prstGeom>
          <a:noFill/>
          <a:ln>
            <a:noFill/>
          </a:ln>
        </p:spPr>
        <p:txBody>
          <a:bodyPr spcFirstLastPara="1" wrap="square" lIns="91425" tIns="91425" rIns="91425" bIns="91425" anchor="ctr"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55" name="Shape 55"/>
          <p:cNvSpPr txBox="1">
            <a:spLocks noGrp="1"/>
          </p:cNvSpPr>
          <p:nvPr>
            <p:ph type="body" idx="2"/>
          </p:nvPr>
        </p:nvSpPr>
        <p:spPr>
          <a:xfrm>
            <a:off x="4662362" y="533400"/>
            <a:ext cx="3948238" cy="3759200"/>
          </a:xfrm>
          <a:prstGeom prst="rect">
            <a:avLst/>
          </a:prstGeom>
          <a:noFill/>
          <a:ln>
            <a:noFill/>
          </a:ln>
        </p:spPr>
        <p:txBody>
          <a:bodyPr spcFirstLastPara="1" wrap="square" lIns="91425" tIns="91425" rIns="91425" bIns="91425" anchor="ctr"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56" name="Shape 56"/>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7" name="Shape 57"/>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58" name="Shape 58"/>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9"/>
        <p:cNvGrpSpPr/>
        <p:nvPr/>
      </p:nvGrpSpPr>
      <p:grpSpPr>
        <a:xfrm>
          <a:off x="0" y="0"/>
          <a:ext cx="0" cy="0"/>
          <a:chOff x="0" y="0"/>
          <a:chExt cx="0" cy="0"/>
        </a:xfrm>
      </p:grpSpPr>
      <p:sp>
        <p:nvSpPr>
          <p:cNvPr id="60" name="Shape 60"/>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1" name="Shape 61"/>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62" name="Shape 62"/>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533400" y="4495800"/>
            <a:ext cx="6554867" cy="1524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65" name="Shape 65"/>
          <p:cNvSpPr txBox="1">
            <a:spLocks noGrp="1"/>
          </p:cNvSpPr>
          <p:nvPr>
            <p:ph type="body" idx="1"/>
          </p:nvPr>
        </p:nvSpPr>
        <p:spPr>
          <a:xfrm>
            <a:off x="762001" y="533400"/>
            <a:ext cx="3716866" cy="6096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1920"/>
              <a:buFont typeface="Noto Sans Symbols"/>
              <a:buNone/>
              <a:defRPr sz="2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600"/>
              <a:buFont typeface="Noto Sans Symbols"/>
              <a:buNone/>
              <a:defRPr sz="2000" b="1" i="0" u="none" strike="noStrike" cap="none">
                <a:solidFill>
                  <a:srgbClr val="0F486F"/>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440"/>
              <a:buFont typeface="Noto Sans Symbols"/>
              <a:buNone/>
              <a:defRPr sz="1800" b="1" i="0" u="none" strike="noStrike" cap="none">
                <a:solidFill>
                  <a:srgbClr val="0F486F"/>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9pPr>
          </a:lstStyle>
          <a:p>
            <a:endParaRPr/>
          </a:p>
        </p:txBody>
      </p:sp>
      <p:sp>
        <p:nvSpPr>
          <p:cNvPr id="66" name="Shape 66"/>
          <p:cNvSpPr txBox="1">
            <a:spLocks noGrp="1"/>
          </p:cNvSpPr>
          <p:nvPr>
            <p:ph type="body" idx="2"/>
          </p:nvPr>
        </p:nvSpPr>
        <p:spPr>
          <a:xfrm>
            <a:off x="533399" y="1143000"/>
            <a:ext cx="3945467" cy="3158067"/>
          </a:xfrm>
          <a:prstGeom prst="rect">
            <a:avLst/>
          </a:prstGeom>
          <a:noFill/>
          <a:ln>
            <a:noFill/>
          </a:ln>
        </p:spPr>
        <p:txBody>
          <a:bodyPr spcFirstLastPara="1" wrap="square" lIns="91425" tIns="91425" rIns="91425" bIns="91425" anchor="t"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67" name="Shape 67"/>
          <p:cNvSpPr txBox="1">
            <a:spLocks noGrp="1"/>
          </p:cNvSpPr>
          <p:nvPr>
            <p:ph type="body" idx="3"/>
          </p:nvPr>
        </p:nvSpPr>
        <p:spPr>
          <a:xfrm>
            <a:off x="4855016" y="566738"/>
            <a:ext cx="3764051" cy="5762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1920"/>
              <a:buFont typeface="Noto Sans Symbols"/>
              <a:buNone/>
              <a:defRPr sz="2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600"/>
              <a:buFont typeface="Noto Sans Symbols"/>
              <a:buNone/>
              <a:defRPr sz="2000" b="1" i="0" u="none" strike="noStrike" cap="none">
                <a:solidFill>
                  <a:srgbClr val="0F486F"/>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440"/>
              <a:buFont typeface="Noto Sans Symbols"/>
              <a:buNone/>
              <a:defRPr sz="1800" b="1" i="0" u="none" strike="noStrike" cap="none">
                <a:solidFill>
                  <a:srgbClr val="0F486F"/>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1280"/>
              <a:buFont typeface="Noto Sans Symbols"/>
              <a:buNone/>
              <a:defRPr sz="1600" b="1" i="0" u="none" strike="noStrike" cap="none">
                <a:solidFill>
                  <a:srgbClr val="0F486F"/>
                </a:solidFill>
                <a:latin typeface="Century Gothic"/>
                <a:ea typeface="Century Gothic"/>
                <a:cs typeface="Century Gothic"/>
                <a:sym typeface="Century Gothic"/>
              </a:defRPr>
            </a:lvl9pPr>
          </a:lstStyle>
          <a:p>
            <a:endParaRPr/>
          </a:p>
        </p:txBody>
      </p:sp>
      <p:sp>
        <p:nvSpPr>
          <p:cNvPr id="68" name="Shape 68"/>
          <p:cNvSpPr txBox="1">
            <a:spLocks noGrp="1"/>
          </p:cNvSpPr>
          <p:nvPr>
            <p:ph type="body" idx="4"/>
          </p:nvPr>
        </p:nvSpPr>
        <p:spPr>
          <a:xfrm>
            <a:off x="4662362" y="1143000"/>
            <a:ext cx="3956705" cy="3149600"/>
          </a:xfrm>
          <a:prstGeom prst="rect">
            <a:avLst/>
          </a:prstGeom>
          <a:noFill/>
          <a:ln>
            <a:noFill/>
          </a:ln>
        </p:spPr>
        <p:txBody>
          <a:bodyPr spcFirstLastPara="1" wrap="square" lIns="91425" tIns="91425" rIns="91425" bIns="91425" anchor="t"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69" name="Shape 69"/>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70" name="Shape 70"/>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71" name="Shape 71"/>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e 4 partes de conteúdo" type="fourObj">
  <p:cSld name="FOUR_OBJECTS">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74" name="Shape 74"/>
          <p:cNvSpPr txBox="1">
            <a:spLocks noGrp="1"/>
          </p:cNvSpPr>
          <p:nvPr>
            <p:ph type="body" idx="1"/>
          </p:nvPr>
        </p:nvSpPr>
        <p:spPr>
          <a:xfrm>
            <a:off x="457200" y="1600200"/>
            <a:ext cx="4038600" cy="2189163"/>
          </a:xfrm>
          <a:prstGeom prst="rect">
            <a:avLst/>
          </a:prstGeom>
          <a:noFill/>
          <a:ln>
            <a:noFill/>
          </a:ln>
        </p:spPr>
        <p:txBody>
          <a:bodyPr spcFirstLastPara="1" wrap="square" lIns="91425" tIns="91425" rIns="91425" bIns="91425" anchor="ctr"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75" name="Shape 75"/>
          <p:cNvSpPr txBox="1">
            <a:spLocks noGrp="1"/>
          </p:cNvSpPr>
          <p:nvPr>
            <p:ph type="body" idx="2"/>
          </p:nvPr>
        </p:nvSpPr>
        <p:spPr>
          <a:xfrm>
            <a:off x="4648200" y="1600200"/>
            <a:ext cx="4038600" cy="2189163"/>
          </a:xfrm>
          <a:prstGeom prst="rect">
            <a:avLst/>
          </a:prstGeom>
          <a:noFill/>
          <a:ln>
            <a:noFill/>
          </a:ln>
        </p:spPr>
        <p:txBody>
          <a:bodyPr spcFirstLastPara="1" wrap="square" lIns="91425" tIns="91425" rIns="91425" bIns="91425" anchor="ctr"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76" name="Shape 76"/>
          <p:cNvSpPr txBox="1">
            <a:spLocks noGrp="1"/>
          </p:cNvSpPr>
          <p:nvPr>
            <p:ph type="body" idx="3"/>
          </p:nvPr>
        </p:nvSpPr>
        <p:spPr>
          <a:xfrm>
            <a:off x="457200" y="3941763"/>
            <a:ext cx="4038600" cy="2189162"/>
          </a:xfrm>
          <a:prstGeom prst="rect">
            <a:avLst/>
          </a:prstGeom>
          <a:noFill/>
          <a:ln>
            <a:noFill/>
          </a:ln>
        </p:spPr>
        <p:txBody>
          <a:bodyPr spcFirstLastPara="1" wrap="square" lIns="91425" tIns="91425" rIns="91425" bIns="91425" anchor="ctr"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77" name="Shape 77"/>
          <p:cNvSpPr txBox="1">
            <a:spLocks noGrp="1"/>
          </p:cNvSpPr>
          <p:nvPr>
            <p:ph type="body" idx="4"/>
          </p:nvPr>
        </p:nvSpPr>
        <p:spPr>
          <a:xfrm>
            <a:off x="4648200" y="3941763"/>
            <a:ext cx="4038600" cy="2189162"/>
          </a:xfrm>
          <a:prstGeom prst="rect">
            <a:avLst/>
          </a:prstGeom>
          <a:noFill/>
          <a:ln>
            <a:noFill/>
          </a:ln>
        </p:spPr>
        <p:txBody>
          <a:bodyPr spcFirstLastPara="1" wrap="square" lIns="91425" tIns="91425" rIns="91425" bIns="91425" anchor="ctr"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78" name="Shape 78"/>
          <p:cNvSpPr txBox="1">
            <a:spLocks noGrp="1"/>
          </p:cNvSpPr>
          <p:nvPr>
            <p:ph type="dt" idx="10"/>
          </p:nvPr>
        </p:nvSpPr>
        <p:spPr>
          <a:xfrm>
            <a:off x="457200" y="6248400"/>
            <a:ext cx="2133600"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79" name="Shape 79"/>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0" name="Shape 8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533400" y="1981199"/>
            <a:ext cx="6402468" cy="231986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83" name="Shape 83"/>
          <p:cNvSpPr txBox="1">
            <a:spLocks noGrp="1"/>
          </p:cNvSpPr>
          <p:nvPr>
            <p:ph type="body" idx="1"/>
          </p:nvPr>
        </p:nvSpPr>
        <p:spPr>
          <a:xfrm>
            <a:off x="533400" y="4487333"/>
            <a:ext cx="6402467" cy="1532467"/>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chemeClr val="lt1"/>
              </a:buClr>
              <a:buSzPts val="1440"/>
              <a:buFont typeface="Noto Sans Symbols"/>
              <a:buNone/>
              <a:defRPr sz="1800" b="0" i="0" u="none" strike="noStrike" cap="none">
                <a:solidFill>
                  <a:srgbClr val="0F486F"/>
                </a:solidFill>
                <a:latin typeface="Century Gothic"/>
                <a:ea typeface="Century Gothic"/>
                <a:cs typeface="Century Gothic"/>
                <a:sym typeface="Century Gothic"/>
              </a:defRPr>
            </a:lvl1pPr>
            <a:lvl2pPr marL="914400" marR="0" lvl="1" indent="-228600" algn="l" rtl="0">
              <a:lnSpc>
                <a:spcPct val="100000"/>
              </a:lnSpc>
              <a:spcBef>
                <a:spcPts val="600"/>
              </a:spcBef>
              <a:spcAft>
                <a:spcPts val="0"/>
              </a:spcAft>
              <a:buClr>
                <a:schemeClr val="lt1"/>
              </a:buClr>
              <a:buSzPts val="1440"/>
              <a:buFont typeface="Noto Sans Symbols"/>
              <a:buNone/>
              <a:defRPr sz="18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600"/>
              </a:spcBef>
              <a:spcAft>
                <a:spcPts val="0"/>
              </a:spcAft>
              <a:buClr>
                <a:schemeClr val="lt1"/>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5pPr>
            <a:lvl6pPr marL="2743200" marR="0" lvl="5"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6pPr>
            <a:lvl7pPr marL="3200400" marR="0" lvl="6"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7pPr>
            <a:lvl8pPr marL="3657600" marR="0" lvl="7" indent="-228600" algn="l" rtl="0">
              <a:lnSpc>
                <a:spcPct val="100000"/>
              </a:lnSpc>
              <a:spcBef>
                <a:spcPts val="600"/>
              </a:spcBef>
              <a:spcAft>
                <a:spcPts val="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8pPr>
            <a:lvl9pPr marL="4114800" marR="0" lvl="8" indent="-228600" algn="l" rtl="0">
              <a:lnSpc>
                <a:spcPct val="100000"/>
              </a:lnSpc>
              <a:spcBef>
                <a:spcPts val="600"/>
              </a:spcBef>
              <a:spcAft>
                <a:spcPts val="600"/>
              </a:spcAft>
              <a:buClr>
                <a:schemeClr val="lt1"/>
              </a:buClr>
              <a:buSzPts val="1120"/>
              <a:buFont typeface="Noto Sans Symbols"/>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84" name="Shape 84"/>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5" name="Shape 85"/>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86" name="Shape 86"/>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9"/>
        <p:cNvGrpSpPr/>
        <p:nvPr/>
      </p:nvGrpSpPr>
      <p:grpSpPr>
        <a:xfrm>
          <a:off x="0" y="0"/>
          <a:ext cx="0" cy="0"/>
          <a:chOff x="0" y="0"/>
          <a:chExt cx="0" cy="0"/>
        </a:xfrm>
      </p:grpSpPr>
      <p:grpSp>
        <p:nvGrpSpPr>
          <p:cNvPr id="10" name="Shape 10"/>
          <p:cNvGrpSpPr/>
          <p:nvPr/>
        </p:nvGrpSpPr>
        <p:grpSpPr>
          <a:xfrm>
            <a:off x="6670675" y="3894667"/>
            <a:ext cx="2470456" cy="2658533"/>
            <a:chOff x="6687077" y="3259666"/>
            <a:chExt cx="2981857" cy="3208867"/>
          </a:xfrm>
        </p:grpSpPr>
        <p:cxnSp>
          <p:nvCxnSpPr>
            <p:cNvPr id="11" name="Shape 11"/>
            <p:cNvCxnSpPr/>
            <p:nvPr/>
          </p:nvCxnSpPr>
          <p:spPr>
            <a:xfrm flipH="1">
              <a:off x="8756120" y="3259666"/>
              <a:ext cx="912814" cy="912812"/>
            </a:xfrm>
            <a:prstGeom prst="straightConnector1">
              <a:avLst/>
            </a:prstGeom>
            <a:noFill/>
            <a:ln w="9525" cap="flat" cmpd="sng">
              <a:solidFill>
                <a:schemeClr val="lt1"/>
              </a:solidFill>
              <a:prstDash val="solid"/>
              <a:round/>
              <a:headEnd type="none" w="sm" len="sm"/>
              <a:tailEnd type="none" w="sm" len="sm"/>
            </a:ln>
          </p:spPr>
        </p:cxnSp>
        <p:cxnSp>
          <p:nvCxnSpPr>
            <p:cNvPr id="12" name="Shape 12"/>
            <p:cNvCxnSpPr/>
            <p:nvPr/>
          </p:nvCxnSpPr>
          <p:spPr>
            <a:xfrm flipH="1">
              <a:off x="6687077" y="3486677"/>
              <a:ext cx="2981857" cy="2981856"/>
            </a:xfrm>
            <a:prstGeom prst="straightConnector1">
              <a:avLst/>
            </a:prstGeom>
            <a:noFill/>
            <a:ln w="9525" cap="flat" cmpd="sng">
              <a:solidFill>
                <a:schemeClr val="lt1"/>
              </a:solidFill>
              <a:prstDash val="solid"/>
              <a:round/>
              <a:headEnd type="none" w="sm" len="sm"/>
              <a:tailEnd type="none" w="sm" len="sm"/>
            </a:ln>
          </p:spPr>
        </p:cxnSp>
        <p:cxnSp>
          <p:nvCxnSpPr>
            <p:cNvPr id="13" name="Shape 13"/>
            <p:cNvCxnSpPr/>
            <p:nvPr/>
          </p:nvCxnSpPr>
          <p:spPr>
            <a:xfrm flipH="1">
              <a:off x="7772400" y="3581400"/>
              <a:ext cx="1896534" cy="1896533"/>
            </a:xfrm>
            <a:prstGeom prst="straightConnector1">
              <a:avLst/>
            </a:prstGeom>
            <a:noFill/>
            <a:ln w="9525" cap="flat" cmpd="sng">
              <a:solidFill>
                <a:schemeClr val="lt1"/>
              </a:solidFill>
              <a:prstDash val="solid"/>
              <a:round/>
              <a:headEnd type="none" w="sm" len="sm"/>
              <a:tailEnd type="none" w="sm" len="sm"/>
            </a:ln>
          </p:spPr>
        </p:cxnSp>
        <p:cxnSp>
          <p:nvCxnSpPr>
            <p:cNvPr id="14" name="Shape 14"/>
            <p:cNvCxnSpPr/>
            <p:nvPr/>
          </p:nvCxnSpPr>
          <p:spPr>
            <a:xfrm flipH="1">
              <a:off x="7923214" y="3433394"/>
              <a:ext cx="1739738" cy="1739740"/>
            </a:xfrm>
            <a:prstGeom prst="straightConnector1">
              <a:avLst/>
            </a:prstGeom>
            <a:noFill/>
            <a:ln w="28575" cap="flat" cmpd="sng">
              <a:solidFill>
                <a:schemeClr val="lt1"/>
              </a:solidFill>
              <a:prstDash val="solid"/>
              <a:round/>
              <a:headEnd type="none" w="sm" len="sm"/>
              <a:tailEnd type="none" w="sm" len="sm"/>
            </a:ln>
          </p:spPr>
        </p:cxnSp>
        <p:cxnSp>
          <p:nvCxnSpPr>
            <p:cNvPr id="15" name="Shape 15"/>
            <p:cNvCxnSpPr/>
            <p:nvPr/>
          </p:nvCxnSpPr>
          <p:spPr>
            <a:xfrm flipH="1">
              <a:off x="8398935" y="3985317"/>
              <a:ext cx="1264017" cy="1264016"/>
            </a:xfrm>
            <a:prstGeom prst="straightConnector1">
              <a:avLst/>
            </a:prstGeom>
            <a:noFill/>
            <a:ln w="28575" cap="flat" cmpd="sng">
              <a:solidFill>
                <a:schemeClr val="lt1"/>
              </a:solidFill>
              <a:prstDash val="solid"/>
              <a:round/>
              <a:headEnd type="none" w="sm" len="sm"/>
              <a:tailEnd type="none" w="sm" len="sm"/>
            </a:ln>
          </p:spPr>
        </p:cxnSp>
      </p:grpSp>
      <p:sp>
        <p:nvSpPr>
          <p:cNvPr id="16" name="Shape 16"/>
          <p:cNvSpPr txBox="1">
            <a:spLocks noGrp="1"/>
          </p:cNvSpPr>
          <p:nvPr>
            <p:ph type="title"/>
          </p:nvPr>
        </p:nvSpPr>
        <p:spPr>
          <a:xfrm>
            <a:off x="533400" y="4495800"/>
            <a:ext cx="6554867" cy="15240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3200"/>
              <a:buFont typeface="Century Gothic"/>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7" name="Shape 17"/>
          <p:cNvSpPr txBox="1">
            <a:spLocks noGrp="1"/>
          </p:cNvSpPr>
          <p:nvPr>
            <p:ph type="body" idx="1"/>
          </p:nvPr>
        </p:nvSpPr>
        <p:spPr>
          <a:xfrm>
            <a:off x="533400" y="533401"/>
            <a:ext cx="6554867" cy="3767670"/>
          </a:xfrm>
          <a:prstGeom prst="rect">
            <a:avLst/>
          </a:prstGeom>
          <a:noFill/>
          <a:ln>
            <a:noFill/>
          </a:ln>
        </p:spPr>
        <p:txBody>
          <a:bodyPr spcFirstLastPara="1" wrap="square" lIns="91425" tIns="91425" rIns="91425" bIns="91425" anchor="ctr" anchorCtr="0"/>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8" name="Shape 18"/>
          <p:cNvSpPr txBox="1">
            <a:spLocks noGrp="1"/>
          </p:cNvSpPr>
          <p:nvPr>
            <p:ph type="dt" idx="10"/>
          </p:nvPr>
        </p:nvSpPr>
        <p:spPr>
          <a:xfrm>
            <a:off x="7430245" y="6172203"/>
            <a:ext cx="1200463" cy="365125"/>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 name="Shape 19"/>
          <p:cNvSpPr txBox="1">
            <a:spLocks noGrp="1"/>
          </p:cNvSpPr>
          <p:nvPr>
            <p:ph type="ftr" idx="11"/>
          </p:nvPr>
        </p:nvSpPr>
        <p:spPr>
          <a:xfrm>
            <a:off x="533400" y="6172200"/>
            <a:ext cx="5811724" cy="36512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09304A"/>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 name="Shape 20"/>
          <p:cNvSpPr txBox="1">
            <a:spLocks noGrp="1"/>
          </p:cNvSpPr>
          <p:nvPr>
            <p:ph type="sldNum" idx="12"/>
          </p:nvPr>
        </p:nvSpPr>
        <p:spPr>
          <a:xfrm>
            <a:off x="7774426" y="5578478"/>
            <a:ext cx="856907"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800"/>
              <a:buFont typeface="Arial"/>
              <a:buNone/>
              <a:defRPr sz="2800" b="0" i="0" u="none" strike="noStrike" cap="none">
                <a:solidFill>
                  <a:srgbClr val="09304A"/>
                </a:solidFill>
                <a:latin typeface="Century Gothic"/>
                <a:ea typeface="Century Gothic"/>
                <a:cs typeface="Century Gothic"/>
                <a:sym typeface="Century Gothic"/>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55.jpe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Shape 163"/>
          <p:cNvSpPr/>
          <p:nvPr/>
        </p:nvSpPr>
        <p:spPr>
          <a:xfrm>
            <a:off x="4447607" y="3244334"/>
            <a:ext cx="24878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chemeClr val="lt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164" name="Shape 164"/>
          <p:cNvSpPr/>
          <p:nvPr/>
        </p:nvSpPr>
        <p:spPr>
          <a:xfrm>
            <a:off x="4447607" y="3244334"/>
            <a:ext cx="24878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chemeClr val="lt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165" name="Shape 165"/>
          <p:cNvSpPr txBox="1"/>
          <p:nvPr/>
        </p:nvSpPr>
        <p:spPr>
          <a:xfrm>
            <a:off x="1" y="6222975"/>
            <a:ext cx="9143999" cy="615553"/>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chemeClr val="lt1"/>
                </a:solidFill>
                <a:latin typeface="Century Gothic"/>
                <a:ea typeface="Century Gothic"/>
                <a:cs typeface="Century Gothic"/>
                <a:sym typeface="Century Gothic"/>
              </a:rPr>
              <a:t>               </a:t>
            </a:r>
            <a:r>
              <a:rPr lang="pt-BR" sz="1600" b="1" i="0" u="none" strike="noStrike" cap="none">
                <a:solidFill>
                  <a:schemeClr val="lt1"/>
                </a:solidFill>
                <a:latin typeface="Century Gothic"/>
                <a:ea typeface="Century Gothic"/>
                <a:cs typeface="Century Gothic"/>
                <a:sym typeface="Century Gothic"/>
              </a:rPr>
              <a:t>   PREFEITURA DO RIO DE JANEIRO / SECRETARIA MUNICIPAL DE SAÚDE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Century Gothic"/>
              <a:ea typeface="Century Gothic"/>
              <a:cs typeface="Century Gothic"/>
              <a:sym typeface="Century Gothic"/>
            </a:endParaRPr>
          </a:p>
        </p:txBody>
      </p:sp>
      <p:sp>
        <p:nvSpPr>
          <p:cNvPr id="166" name="Shape 166"/>
          <p:cNvSpPr txBox="1"/>
          <p:nvPr/>
        </p:nvSpPr>
        <p:spPr>
          <a:xfrm>
            <a:off x="-35816" y="5493"/>
            <a:ext cx="9179815" cy="1200329"/>
          </a:xfrm>
          <a:prstGeom prst="rect">
            <a:avLst/>
          </a:pr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67" name="Shape 167"/>
          <p:cNvPicPr preferRelativeResize="0"/>
          <p:nvPr/>
        </p:nvPicPr>
        <p:blipFill rotWithShape="1">
          <a:blip r:embed="rId3">
            <a:alphaModFix/>
          </a:blip>
          <a:srcRect/>
          <a:stretch/>
        </p:blipFill>
        <p:spPr>
          <a:xfrm>
            <a:off x="2626416" y="192759"/>
            <a:ext cx="4139952" cy="928927"/>
          </a:xfrm>
          <a:prstGeom prst="rect">
            <a:avLst/>
          </a:prstGeom>
          <a:noFill/>
          <a:ln>
            <a:noFill/>
          </a:ln>
        </p:spPr>
      </p:pic>
      <p:sp>
        <p:nvSpPr>
          <p:cNvPr id="168" name="Shape 168"/>
          <p:cNvSpPr/>
          <p:nvPr/>
        </p:nvSpPr>
        <p:spPr>
          <a:xfrm>
            <a:off x="694037" y="1371822"/>
            <a:ext cx="8136904" cy="107721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pt-BR" sz="3200" b="1" i="0" u="none" strike="noStrike" cap="none">
                <a:solidFill>
                  <a:schemeClr val="lt1"/>
                </a:solidFill>
                <a:latin typeface="Arial"/>
                <a:ea typeface="Arial"/>
                <a:cs typeface="Arial"/>
                <a:sym typeface="Arial"/>
              </a:rPr>
              <a:t>Atenção a Criança na Atenção Primária:</a:t>
            </a:r>
            <a:endParaRPr sz="32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pt-BR" sz="3200" b="1" i="0" u="none" strike="noStrike" cap="none">
                <a:solidFill>
                  <a:schemeClr val="lt1"/>
                </a:solidFill>
                <a:latin typeface="Arial"/>
                <a:ea typeface="Arial"/>
                <a:cs typeface="Arial"/>
                <a:sym typeface="Arial"/>
              </a:rPr>
              <a:t>Teste do Pezinho</a:t>
            </a:r>
            <a:endParaRPr sz="3200" b="0" i="0" u="none" strike="noStrike" cap="none">
              <a:solidFill>
                <a:schemeClr val="lt1"/>
              </a:solidFill>
              <a:latin typeface="Arial"/>
              <a:ea typeface="Arial"/>
              <a:cs typeface="Arial"/>
              <a:sym typeface="Arial"/>
            </a:endParaRPr>
          </a:p>
        </p:txBody>
      </p:sp>
      <p:sp>
        <p:nvSpPr>
          <p:cNvPr id="170" name="Shape 170"/>
          <p:cNvSpPr/>
          <p:nvPr/>
        </p:nvSpPr>
        <p:spPr>
          <a:xfrm>
            <a:off x="4447607" y="3244334"/>
            <a:ext cx="24878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chemeClr val="lt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171" name="Shape 171"/>
          <p:cNvSpPr/>
          <p:nvPr/>
        </p:nvSpPr>
        <p:spPr>
          <a:xfrm>
            <a:off x="4450813" y="3244334"/>
            <a:ext cx="24237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chemeClr val="lt1"/>
              </a:solidFill>
              <a:latin typeface="Century Gothic"/>
              <a:ea typeface="Century Gothic"/>
              <a:cs typeface="Century Gothic"/>
              <a:sym typeface="Century Gothic"/>
            </a:endParaRPr>
          </a:p>
        </p:txBody>
      </p:sp>
      <p:pic>
        <p:nvPicPr>
          <p:cNvPr id="13" name="Shape 202" descr="https://muitossomosraros.com.br/wp-content/uploads/2017/04/triagem-neonatal.png.jpg"/>
          <p:cNvPicPr preferRelativeResize="0"/>
          <p:nvPr/>
        </p:nvPicPr>
        <p:blipFill rotWithShape="1">
          <a:blip r:embed="rId4">
            <a:alphaModFix/>
          </a:blip>
          <a:srcRect/>
          <a:stretch/>
        </p:blipFill>
        <p:spPr>
          <a:xfrm>
            <a:off x="2555776" y="2852936"/>
            <a:ext cx="4176464" cy="22322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ctrTitle"/>
          </p:nvPr>
        </p:nvSpPr>
        <p:spPr>
          <a:xfrm>
            <a:off x="533400" y="533400"/>
            <a:ext cx="6154800" cy="31242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321" name="Shape 321"/>
          <p:cNvSpPr txBox="1">
            <a:spLocks noGrp="1"/>
          </p:cNvSpPr>
          <p:nvPr>
            <p:ph type="subTitle" idx="1"/>
          </p:nvPr>
        </p:nvSpPr>
        <p:spPr>
          <a:xfrm>
            <a:off x="533400" y="3843868"/>
            <a:ext cx="4954200" cy="1913400"/>
          </a:xfrm>
          <a:prstGeom prst="rect">
            <a:avLst/>
          </a:prstGeom>
        </p:spPr>
        <p:txBody>
          <a:bodyPr spcFirstLastPara="1" wrap="square" lIns="91425" tIns="91425" rIns="91425" bIns="91425" anchor="t" anchorCtr="0">
            <a:noAutofit/>
          </a:bodyPr>
          <a:lstStyle/>
          <a:p>
            <a:pPr marL="0" lvl="0" indent="0">
              <a:spcBef>
                <a:spcPts val="400"/>
              </a:spcBef>
              <a:spcAft>
                <a:spcPts val="0"/>
              </a:spcAft>
              <a:buNone/>
            </a:pPr>
            <a:endParaRPr/>
          </a:p>
        </p:txBody>
      </p:sp>
      <p:pic>
        <p:nvPicPr>
          <p:cNvPr id="322" name="Shape 322" descr="Fenilcetonúria+TRIAGEM+METABÓLICA.jpg (960×720)"/>
          <p:cNvPicPr preferRelativeResize="0"/>
          <p:nvPr/>
        </p:nvPicPr>
        <p:blipFill rotWithShape="1">
          <a:blip r:embed="rId3">
            <a:alphaModFix/>
          </a:blip>
          <a:srcRect/>
          <a:stretch/>
        </p:blipFill>
        <p:spPr>
          <a:xfrm>
            <a:off x="431975" y="1088050"/>
            <a:ext cx="8129200" cy="4681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ctrTitle"/>
          </p:nvPr>
        </p:nvSpPr>
        <p:spPr>
          <a:xfrm>
            <a:off x="714675" y="-228575"/>
            <a:ext cx="6154800" cy="9210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pt-BR" sz="3000" b="1">
                <a:solidFill>
                  <a:srgbClr val="073763"/>
                </a:solidFill>
                <a:latin typeface="Calibri"/>
                <a:ea typeface="Calibri"/>
                <a:cs typeface="Calibri"/>
                <a:sym typeface="Calibri"/>
              </a:rPr>
              <a:t>HIPOTIREOIDISMO CONGÊNITO: </a:t>
            </a:r>
            <a:endParaRPr sz="3000">
              <a:solidFill>
                <a:srgbClr val="073763"/>
              </a:solidFill>
            </a:endParaRPr>
          </a:p>
        </p:txBody>
      </p:sp>
      <p:sp>
        <p:nvSpPr>
          <p:cNvPr id="329" name="Shape 329"/>
          <p:cNvSpPr txBox="1">
            <a:spLocks noGrp="1"/>
          </p:cNvSpPr>
          <p:nvPr>
            <p:ph type="subTitle" idx="1"/>
          </p:nvPr>
        </p:nvSpPr>
        <p:spPr>
          <a:xfrm>
            <a:off x="132150" y="626475"/>
            <a:ext cx="8879700" cy="2819100"/>
          </a:xfrm>
          <a:prstGeom prst="rect">
            <a:avLst/>
          </a:prstGeom>
        </p:spPr>
        <p:txBody>
          <a:bodyPr spcFirstLastPara="1" wrap="square" lIns="91425" tIns="91425" rIns="91425" bIns="91425" anchor="t" anchorCtr="0">
            <a:noAutofit/>
          </a:bodyPr>
          <a:lstStyle/>
          <a:p>
            <a:pPr marL="285750" lvl="0" indent="-292100" algn="just" rtl="0">
              <a:spcBef>
                <a:spcPts val="0"/>
              </a:spcBef>
              <a:spcAft>
                <a:spcPts val="0"/>
              </a:spcAft>
              <a:buClr>
                <a:srgbClr val="FFFFFF"/>
              </a:buClr>
              <a:buSzPts val="2100"/>
              <a:buChar char="▪"/>
            </a:pPr>
            <a:r>
              <a:rPr lang="pt-BR" sz="2100">
                <a:solidFill>
                  <a:srgbClr val="FFFFFF"/>
                </a:solidFill>
                <a:latin typeface="Calibri"/>
                <a:ea typeface="Calibri"/>
                <a:cs typeface="Calibri"/>
                <a:sym typeface="Calibri"/>
              </a:rPr>
              <a:t>É  uma emergência pediátrica causada pela</a:t>
            </a:r>
            <a:r>
              <a:rPr lang="pt-BR" sz="2100" b="1">
                <a:solidFill>
                  <a:srgbClr val="FF0000"/>
                </a:solidFill>
                <a:latin typeface="Calibri"/>
                <a:ea typeface="Calibri"/>
                <a:cs typeface="Calibri"/>
                <a:sym typeface="Calibri"/>
              </a:rPr>
              <a:t> incapacidade da glândula tireóide do recém-nascido em produzir quantidades adequadas de hormônios tireoideanos</a:t>
            </a:r>
            <a:r>
              <a:rPr lang="pt-BR" sz="2100">
                <a:solidFill>
                  <a:srgbClr val="FFFFFF"/>
                </a:solidFill>
                <a:latin typeface="Calibri"/>
                <a:ea typeface="Calibri"/>
                <a:cs typeface="Calibri"/>
                <a:sym typeface="Calibri"/>
              </a:rPr>
              <a:t>, que resulta numa redução generalizada dos processos metabólicos;</a:t>
            </a:r>
            <a:endParaRPr sz="2100">
              <a:solidFill>
                <a:srgbClr val="FFFFFF"/>
              </a:solidFill>
              <a:latin typeface="Calibri"/>
              <a:ea typeface="Calibri"/>
              <a:cs typeface="Calibri"/>
              <a:sym typeface="Calibri"/>
            </a:endParaRPr>
          </a:p>
          <a:p>
            <a:pPr marL="285750" lvl="0" indent="-292100" algn="just" rtl="0">
              <a:spcBef>
                <a:spcPts val="0"/>
              </a:spcBef>
              <a:spcAft>
                <a:spcPts val="0"/>
              </a:spcAft>
              <a:buClr>
                <a:srgbClr val="FFFFFF"/>
              </a:buClr>
              <a:buSzPts val="2100"/>
              <a:buFont typeface="Calibri"/>
              <a:buChar char="▪"/>
            </a:pPr>
            <a:r>
              <a:rPr lang="pt-BR" sz="2100">
                <a:solidFill>
                  <a:srgbClr val="FFFFFF"/>
                </a:solidFill>
                <a:latin typeface="Calibri"/>
                <a:ea typeface="Calibri"/>
                <a:cs typeface="Calibri"/>
                <a:sym typeface="Calibri"/>
              </a:rPr>
              <a:t>No Brasil, a incidência relatada é de aproximadamente </a:t>
            </a:r>
            <a:r>
              <a:rPr lang="pt-BR" sz="2100" b="1">
                <a:solidFill>
                  <a:srgbClr val="FF0000"/>
                </a:solidFill>
                <a:latin typeface="Calibri"/>
                <a:ea typeface="Calibri"/>
                <a:cs typeface="Calibri"/>
                <a:sym typeface="Calibri"/>
              </a:rPr>
              <a:t>01 caso positivo para cada 2.500 nascidos vivos. </a:t>
            </a:r>
            <a:r>
              <a:rPr lang="pt-BR" sz="2100">
                <a:solidFill>
                  <a:srgbClr val="FFFFFF"/>
                </a:solidFill>
                <a:latin typeface="Calibri"/>
                <a:ea typeface="Calibri"/>
                <a:cs typeface="Calibri"/>
                <a:sym typeface="Calibri"/>
              </a:rPr>
              <a:t>Os casos de hipotireoidismo congênito central são mais raros, ocorrendo em cerca de 1: 25.000 a 1: 100.000 nascidos vivos, sendo diagnosticados com base na aferição de T4 em conjunto com TSH;</a:t>
            </a:r>
            <a:endParaRPr sz="2100">
              <a:solidFill>
                <a:srgbClr val="FFFFFF"/>
              </a:solidFill>
              <a:latin typeface="Calibri"/>
              <a:ea typeface="Calibri"/>
              <a:cs typeface="Calibri"/>
              <a:sym typeface="Calibri"/>
            </a:endParaRPr>
          </a:p>
          <a:p>
            <a:pPr marL="285750" lvl="0" indent="-292100" algn="just" rtl="0">
              <a:spcBef>
                <a:spcPts val="0"/>
              </a:spcBef>
              <a:spcAft>
                <a:spcPts val="0"/>
              </a:spcAft>
              <a:buClr>
                <a:srgbClr val="FFFFFF"/>
              </a:buClr>
              <a:buSzPts val="2100"/>
              <a:buFont typeface="Calibri"/>
              <a:buChar char="▪"/>
            </a:pPr>
            <a:r>
              <a:rPr lang="pt-BR" sz="2100" b="1">
                <a:solidFill>
                  <a:srgbClr val="FFFFFF"/>
                </a:solidFill>
                <a:latin typeface="Calibri"/>
                <a:ea typeface="Calibri"/>
                <a:cs typeface="Calibri"/>
                <a:sym typeface="Calibri"/>
              </a:rPr>
              <a:t>São sintomas : </a:t>
            </a:r>
            <a:r>
              <a:rPr lang="pt-BR" sz="2100">
                <a:solidFill>
                  <a:srgbClr val="FFFFFF"/>
                </a:solidFill>
                <a:latin typeface="Calibri"/>
                <a:ea typeface="Calibri"/>
                <a:cs typeface="Calibri"/>
                <a:sym typeface="Calibri"/>
              </a:rPr>
              <a:t>Hipotonia muscular, dificuldades respiratórias, cianose, icterícia prolongada, constipação, bradicardia, anemia, sonolência excessiva, livedo reticularis, choro rouco, hérnia umbilical, alargamento de fontanelas, mixedema, sopro cardíaco, dificuldade na alimentação com deficiente crescimento pôndero-estatural, atraso na dentição, retardo na maturação óssea, pele seca e sem elasticidade, atraso de desenvolvimento neuropsicomotor e retardo mental;</a:t>
            </a:r>
            <a:endParaRPr sz="2100">
              <a:solidFill>
                <a:srgbClr val="FFFFFF"/>
              </a:solidFill>
              <a:latin typeface="Calibri"/>
              <a:ea typeface="Calibri"/>
              <a:cs typeface="Calibri"/>
              <a:sym typeface="Calibri"/>
            </a:endParaRPr>
          </a:p>
          <a:p>
            <a:pPr marL="285750" lvl="0" indent="-292100" algn="just" rtl="0">
              <a:spcBef>
                <a:spcPts val="0"/>
              </a:spcBef>
              <a:spcAft>
                <a:spcPts val="0"/>
              </a:spcAft>
              <a:buClr>
                <a:srgbClr val="FFFFFF"/>
              </a:buClr>
              <a:buSzPts val="2100"/>
              <a:buFont typeface="Calibri"/>
              <a:buChar char="▪"/>
            </a:pPr>
            <a:r>
              <a:rPr lang="pt-BR" sz="2100">
                <a:solidFill>
                  <a:srgbClr val="FFFFFF"/>
                </a:solidFill>
                <a:latin typeface="Calibri"/>
                <a:ea typeface="Calibri"/>
                <a:cs typeface="Calibri"/>
                <a:sym typeface="Calibri"/>
              </a:rPr>
              <a:t>O tratamento deverá ser monitorado laboratorialmente, por meio da determinação das concentrações plasmáticas de T4 total e de T4 livre, assim como da concentração de TSH;</a:t>
            </a:r>
            <a:endParaRPr sz="2100">
              <a:solidFill>
                <a:srgbClr val="FFFFFF"/>
              </a:solidFill>
              <a:latin typeface="Calibri"/>
              <a:ea typeface="Calibri"/>
              <a:cs typeface="Calibri"/>
              <a:sym typeface="Calibri"/>
            </a:endParaRPr>
          </a:p>
          <a:p>
            <a:pPr marL="0" lvl="0" indent="0" algn="just" rtl="0">
              <a:spcBef>
                <a:spcPts val="0"/>
              </a:spcBef>
              <a:spcAft>
                <a:spcPts val="0"/>
              </a:spcAft>
              <a:buNone/>
            </a:pPr>
            <a:endParaRPr sz="2100">
              <a:solidFill>
                <a:srgbClr val="FFFFFF"/>
              </a:solidFill>
              <a:latin typeface="Calibri"/>
              <a:ea typeface="Calibri"/>
              <a:cs typeface="Calibri"/>
              <a:sym typeface="Calibri"/>
            </a:endParaRPr>
          </a:p>
          <a:p>
            <a:pPr marL="0" lvl="0" indent="0">
              <a:spcBef>
                <a:spcPts val="400"/>
              </a:spcBef>
              <a:spcAft>
                <a:spcPts val="0"/>
              </a:spcAft>
              <a:buNone/>
            </a:pPr>
            <a:endParaRPr>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ctrTitle"/>
          </p:nvPr>
        </p:nvSpPr>
        <p:spPr>
          <a:xfrm>
            <a:off x="533400" y="533400"/>
            <a:ext cx="6154800" cy="31242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336" name="Shape 336"/>
          <p:cNvSpPr txBox="1">
            <a:spLocks noGrp="1"/>
          </p:cNvSpPr>
          <p:nvPr>
            <p:ph type="subTitle" idx="1"/>
          </p:nvPr>
        </p:nvSpPr>
        <p:spPr>
          <a:xfrm>
            <a:off x="533400" y="3843868"/>
            <a:ext cx="4954200" cy="1913400"/>
          </a:xfrm>
          <a:prstGeom prst="rect">
            <a:avLst/>
          </a:prstGeom>
        </p:spPr>
        <p:txBody>
          <a:bodyPr spcFirstLastPara="1" wrap="square" lIns="91425" tIns="91425" rIns="91425" bIns="91425" anchor="t" anchorCtr="0">
            <a:noAutofit/>
          </a:bodyPr>
          <a:lstStyle/>
          <a:p>
            <a:pPr marL="0" lvl="0" indent="0">
              <a:spcBef>
                <a:spcPts val="400"/>
              </a:spcBef>
              <a:spcAft>
                <a:spcPts val="0"/>
              </a:spcAft>
              <a:buNone/>
            </a:pPr>
            <a:endParaRPr/>
          </a:p>
        </p:txBody>
      </p:sp>
      <p:pic>
        <p:nvPicPr>
          <p:cNvPr id="337" name="Shape 337"/>
          <p:cNvPicPr preferRelativeResize="0"/>
          <p:nvPr/>
        </p:nvPicPr>
        <p:blipFill rotWithShape="1">
          <a:blip r:embed="rId3">
            <a:alphaModFix/>
          </a:blip>
          <a:srcRect l="5221" t="3638" r="5221" b="18443"/>
          <a:stretch/>
        </p:blipFill>
        <p:spPr>
          <a:xfrm>
            <a:off x="1384800" y="642950"/>
            <a:ext cx="6769075" cy="5572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ctrTitle"/>
          </p:nvPr>
        </p:nvSpPr>
        <p:spPr>
          <a:xfrm>
            <a:off x="222750" y="-1411925"/>
            <a:ext cx="8698500" cy="3124200"/>
          </a:xfrm>
          <a:prstGeom prst="rect">
            <a:avLst/>
          </a:prstGeom>
        </p:spPr>
        <p:txBody>
          <a:bodyPr spcFirstLastPara="1" wrap="square" lIns="91425" tIns="91425" rIns="91425" bIns="91425" anchor="b" anchorCtr="0">
            <a:noAutofit/>
          </a:bodyPr>
          <a:lstStyle/>
          <a:p>
            <a:pPr marL="0" lvl="0" indent="0" algn="just" rtl="0">
              <a:lnSpc>
                <a:spcPct val="115000"/>
              </a:lnSpc>
              <a:spcBef>
                <a:spcPts val="0"/>
              </a:spcBef>
              <a:spcAft>
                <a:spcPts val="0"/>
              </a:spcAft>
              <a:buNone/>
            </a:pPr>
            <a:r>
              <a:rPr lang="pt-BR" sz="2200" b="1">
                <a:solidFill>
                  <a:schemeClr val="accent1"/>
                </a:solidFill>
                <a:latin typeface="Calibri"/>
                <a:ea typeface="Calibri"/>
                <a:cs typeface="Calibri"/>
                <a:sym typeface="Calibri"/>
              </a:rPr>
              <a:t>HIPERPLASIA CONGÊNITA SUPRA RENAL (17-hidroxi-progesterona (17-OHP)) </a:t>
            </a:r>
            <a:endParaRPr sz="2200" b="1">
              <a:solidFill>
                <a:schemeClr val="accent1"/>
              </a:solidFill>
              <a:latin typeface="Calibri"/>
              <a:ea typeface="Calibri"/>
              <a:cs typeface="Calibri"/>
              <a:sym typeface="Calibri"/>
            </a:endParaRPr>
          </a:p>
          <a:p>
            <a:pPr marL="0" lvl="0" indent="0">
              <a:spcBef>
                <a:spcPts val="0"/>
              </a:spcBef>
              <a:spcAft>
                <a:spcPts val="0"/>
              </a:spcAft>
              <a:buNone/>
            </a:pPr>
            <a:endParaRPr/>
          </a:p>
        </p:txBody>
      </p:sp>
      <p:sp>
        <p:nvSpPr>
          <p:cNvPr id="344" name="Shape 344"/>
          <p:cNvSpPr txBox="1">
            <a:spLocks noGrp="1"/>
          </p:cNvSpPr>
          <p:nvPr>
            <p:ph type="subTitle" idx="1"/>
          </p:nvPr>
        </p:nvSpPr>
        <p:spPr>
          <a:xfrm>
            <a:off x="0" y="554875"/>
            <a:ext cx="9144000" cy="3887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endParaRPr b="1">
              <a:solidFill>
                <a:schemeClr val="lt1"/>
              </a:solidFill>
              <a:latin typeface="Calibri"/>
              <a:ea typeface="Calibri"/>
              <a:cs typeface="Calibri"/>
              <a:sym typeface="Calibri"/>
            </a:endParaRPr>
          </a:p>
          <a:p>
            <a:pPr marL="285750" lvl="0" indent="-304800" algn="just" rtl="0">
              <a:lnSpc>
                <a:spcPct val="100000"/>
              </a:lnSpc>
              <a:spcBef>
                <a:spcPts val="0"/>
              </a:spcBef>
              <a:spcAft>
                <a:spcPts val="0"/>
              </a:spcAft>
              <a:buClr>
                <a:srgbClr val="FFFF00"/>
              </a:buClr>
              <a:buSzPts val="2300"/>
              <a:buChar char="▪"/>
            </a:pPr>
            <a:r>
              <a:rPr lang="pt-BR" sz="2300" b="1">
                <a:solidFill>
                  <a:schemeClr val="lt1"/>
                </a:solidFill>
                <a:latin typeface="Calibri"/>
                <a:ea typeface="Calibri"/>
                <a:cs typeface="Calibri"/>
                <a:sym typeface="Calibri"/>
              </a:rPr>
              <a:t>Doença metabólica, resultante de um bloqueio enzimático na biossíntese do cortisol, no córtex adrenal, levando a redução na sua secreção;</a:t>
            </a:r>
            <a:endParaRPr sz="2300" b="1">
              <a:solidFill>
                <a:schemeClr val="lt1"/>
              </a:solidFill>
              <a:latin typeface="Calibri"/>
              <a:ea typeface="Calibri"/>
              <a:cs typeface="Calibri"/>
              <a:sym typeface="Calibri"/>
            </a:endParaRPr>
          </a:p>
          <a:p>
            <a:pPr marL="285750" lvl="0" indent="-304800" algn="just" rtl="0">
              <a:spcBef>
                <a:spcPts val="0"/>
              </a:spcBef>
              <a:spcAft>
                <a:spcPts val="0"/>
              </a:spcAft>
              <a:buClr>
                <a:srgbClr val="FFFF00"/>
              </a:buClr>
              <a:buSzPts val="2300"/>
              <a:buFont typeface="Calibri"/>
              <a:buChar char="▪"/>
            </a:pPr>
            <a:r>
              <a:rPr lang="pt-BR" sz="2300" b="1">
                <a:solidFill>
                  <a:schemeClr val="lt1"/>
                </a:solidFill>
                <a:latin typeface="Calibri"/>
                <a:ea typeface="Calibri"/>
                <a:cs typeface="Calibri"/>
                <a:sym typeface="Calibri"/>
              </a:rPr>
              <a:t>Triagem neonatal: Avaliação dos níveis da 17OHP 3º-5º dias de vida em papel filtro;</a:t>
            </a:r>
            <a:endParaRPr sz="2300" b="1">
              <a:solidFill>
                <a:schemeClr val="lt1"/>
              </a:solidFill>
              <a:latin typeface="Calibri"/>
              <a:ea typeface="Calibri"/>
              <a:cs typeface="Calibri"/>
              <a:sym typeface="Calibri"/>
            </a:endParaRPr>
          </a:p>
          <a:p>
            <a:pPr marL="285750" lvl="0" indent="-304800" algn="just" rtl="0">
              <a:spcBef>
                <a:spcPts val="0"/>
              </a:spcBef>
              <a:spcAft>
                <a:spcPts val="0"/>
              </a:spcAft>
              <a:buClr>
                <a:schemeClr val="lt1"/>
              </a:buClr>
              <a:buSzPts val="2300"/>
              <a:buFont typeface="Calibri"/>
              <a:buChar char="▪"/>
            </a:pPr>
            <a:r>
              <a:rPr lang="pt-BR" sz="2300" b="1">
                <a:solidFill>
                  <a:schemeClr val="lt1"/>
                </a:solidFill>
                <a:latin typeface="Calibri"/>
                <a:ea typeface="Calibri"/>
                <a:cs typeface="Calibri"/>
                <a:sym typeface="Calibri"/>
              </a:rPr>
              <a:t>Manifestações clínicas, que podem ser divididas em três formas: forma clássica perdedora de sal, forma clássica não perdedora de sal e forma não clássica.</a:t>
            </a:r>
            <a:endParaRPr sz="2300" b="1">
              <a:solidFill>
                <a:schemeClr val="lt1"/>
              </a:solidFill>
              <a:latin typeface="Calibri"/>
              <a:ea typeface="Calibri"/>
              <a:cs typeface="Calibri"/>
              <a:sym typeface="Calibri"/>
            </a:endParaRPr>
          </a:p>
          <a:p>
            <a:pPr marL="285750" lvl="0" indent="-304800" algn="just" rtl="0">
              <a:spcBef>
                <a:spcPts val="0"/>
              </a:spcBef>
              <a:spcAft>
                <a:spcPts val="0"/>
              </a:spcAft>
              <a:buClr>
                <a:schemeClr val="lt1"/>
              </a:buClr>
              <a:buSzPts val="2300"/>
              <a:buFont typeface="Calibri"/>
              <a:buChar char="▪"/>
            </a:pPr>
            <a:r>
              <a:rPr lang="pt-BR" sz="2300" b="1">
                <a:solidFill>
                  <a:schemeClr val="lt1"/>
                </a:solidFill>
                <a:latin typeface="Calibri"/>
                <a:ea typeface="Calibri"/>
                <a:cs typeface="Calibri"/>
                <a:sym typeface="Calibri"/>
              </a:rPr>
              <a:t>Em meninas, isso pode levar ao aparecimento de caracteres sexuais masculinos (pêlos, aumento do clitóris) e, em ambos os sexos, pode levar ou não a uma perda acentuada de sal e ao óbito. </a:t>
            </a:r>
            <a:endParaRPr sz="2300" b="1">
              <a:solidFill>
                <a:schemeClr val="lt1"/>
              </a:solidFill>
              <a:latin typeface="Calibri"/>
              <a:ea typeface="Calibri"/>
              <a:cs typeface="Calibri"/>
              <a:sym typeface="Calibri"/>
            </a:endParaRPr>
          </a:p>
          <a:p>
            <a:pPr marL="285750" lvl="0" indent="-304800" algn="just" rtl="0">
              <a:spcBef>
                <a:spcPts val="0"/>
              </a:spcBef>
              <a:spcAft>
                <a:spcPts val="0"/>
              </a:spcAft>
              <a:buClr>
                <a:schemeClr val="lt1"/>
              </a:buClr>
              <a:buSzPts val="2300"/>
              <a:buFont typeface="Calibri"/>
              <a:buChar char="▪"/>
            </a:pPr>
            <a:r>
              <a:rPr lang="pt-BR" sz="2300" b="1">
                <a:solidFill>
                  <a:schemeClr val="lt1"/>
                </a:solidFill>
                <a:latin typeface="Calibri"/>
                <a:ea typeface="Calibri"/>
                <a:cs typeface="Calibri"/>
                <a:sym typeface="Calibri"/>
              </a:rPr>
              <a:t>O tratamento com corticoides pode reverter esses quadros, quando instituído precocemente. No caso da perda de sal, o tratamento requer a administração de hormônios mineralocorticoides com a máxima urgência.</a:t>
            </a:r>
            <a:endParaRPr sz="2300" b="1">
              <a:solidFill>
                <a:schemeClr val="lt1"/>
              </a:solidFill>
              <a:latin typeface="Calibri"/>
              <a:ea typeface="Calibri"/>
              <a:cs typeface="Calibri"/>
              <a:sym typeface="Calibri"/>
            </a:endParaRPr>
          </a:p>
          <a:p>
            <a:pPr marL="285750" lvl="0" indent="-304800" algn="just" rtl="0">
              <a:spcBef>
                <a:spcPts val="0"/>
              </a:spcBef>
              <a:spcAft>
                <a:spcPts val="0"/>
              </a:spcAft>
              <a:buClr>
                <a:schemeClr val="lt1"/>
              </a:buClr>
              <a:buSzPts val="2300"/>
              <a:buFont typeface="Calibri"/>
              <a:buChar char="▪"/>
            </a:pPr>
            <a:endParaRPr sz="2300" b="1">
              <a:solidFill>
                <a:schemeClr val="lt1"/>
              </a:solidFill>
              <a:latin typeface="Calibri"/>
              <a:ea typeface="Calibri"/>
              <a:cs typeface="Calibri"/>
              <a:sym typeface="Calibri"/>
            </a:endParaRPr>
          </a:p>
          <a:p>
            <a:pPr marL="0" lvl="0" indent="0" algn="just">
              <a:lnSpc>
                <a:spcPct val="100000"/>
              </a:lnSpc>
              <a:spcBef>
                <a:spcPts val="2200"/>
              </a:spcBef>
              <a:spcAft>
                <a:spcPts val="0"/>
              </a:spcAft>
              <a:buNone/>
            </a:pPr>
            <a:endParaRPr sz="21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ctrTitle"/>
          </p:nvPr>
        </p:nvSpPr>
        <p:spPr>
          <a:xfrm>
            <a:off x="533400" y="533400"/>
            <a:ext cx="6154800" cy="31242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351" name="Shape 351"/>
          <p:cNvSpPr txBox="1">
            <a:spLocks noGrp="1"/>
          </p:cNvSpPr>
          <p:nvPr>
            <p:ph type="subTitle" idx="1"/>
          </p:nvPr>
        </p:nvSpPr>
        <p:spPr>
          <a:xfrm>
            <a:off x="533400" y="3843868"/>
            <a:ext cx="4954200" cy="1913400"/>
          </a:xfrm>
          <a:prstGeom prst="rect">
            <a:avLst/>
          </a:prstGeom>
        </p:spPr>
        <p:txBody>
          <a:bodyPr spcFirstLastPara="1" wrap="square" lIns="91425" tIns="91425" rIns="91425" bIns="91425" anchor="t" anchorCtr="0">
            <a:noAutofit/>
          </a:bodyPr>
          <a:lstStyle/>
          <a:p>
            <a:pPr marL="0" lvl="0" indent="0">
              <a:spcBef>
                <a:spcPts val="400"/>
              </a:spcBef>
              <a:spcAft>
                <a:spcPts val="0"/>
              </a:spcAft>
              <a:buNone/>
            </a:pPr>
            <a:endParaRPr/>
          </a:p>
        </p:txBody>
      </p:sp>
      <p:pic>
        <p:nvPicPr>
          <p:cNvPr id="352" name="Shape 352"/>
          <p:cNvPicPr preferRelativeResize="0"/>
          <p:nvPr/>
        </p:nvPicPr>
        <p:blipFill rotWithShape="1">
          <a:blip r:embed="rId3">
            <a:alphaModFix/>
          </a:blip>
          <a:srcRect l="52080" t="35335" r="19779" b="33608"/>
          <a:stretch/>
        </p:blipFill>
        <p:spPr>
          <a:xfrm>
            <a:off x="296725" y="1615600"/>
            <a:ext cx="4845038" cy="3006100"/>
          </a:xfrm>
          <a:prstGeom prst="rect">
            <a:avLst/>
          </a:prstGeom>
          <a:noFill/>
          <a:ln>
            <a:noFill/>
          </a:ln>
        </p:spPr>
      </p:pic>
      <p:pic>
        <p:nvPicPr>
          <p:cNvPr id="353" name="Shape 353"/>
          <p:cNvPicPr preferRelativeResize="0"/>
          <p:nvPr/>
        </p:nvPicPr>
        <p:blipFill>
          <a:blip r:embed="rId4">
            <a:alphaModFix/>
          </a:blip>
          <a:stretch>
            <a:fillRect/>
          </a:stretch>
        </p:blipFill>
        <p:spPr>
          <a:xfrm>
            <a:off x="5487600" y="1615600"/>
            <a:ext cx="3400850" cy="3006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p:nvPr/>
        </p:nvSpPr>
        <p:spPr>
          <a:xfrm>
            <a:off x="25261" y="6488668"/>
            <a:ext cx="9324528" cy="369332"/>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chemeClr val="lt1"/>
                </a:solidFill>
                <a:latin typeface="Century Gothic"/>
                <a:ea typeface="Century Gothic"/>
                <a:cs typeface="Century Gothic"/>
                <a:sym typeface="Century Gothic"/>
              </a:rPr>
              <a:t> PREFEITURA DO RIO DE JANEIRO / SECRETARIA MUNICIPAL DE SAÚDE            </a:t>
            </a:r>
            <a:endParaRPr sz="1800" b="0" i="0" u="none" strike="noStrike" cap="none">
              <a:solidFill>
                <a:schemeClr val="lt1"/>
              </a:solidFill>
              <a:latin typeface="Century Gothic"/>
              <a:ea typeface="Century Gothic"/>
              <a:cs typeface="Century Gothic"/>
              <a:sym typeface="Century Gothic"/>
            </a:endParaRPr>
          </a:p>
        </p:txBody>
      </p:sp>
      <p:sp>
        <p:nvSpPr>
          <p:cNvPr id="360" name="Shape 360"/>
          <p:cNvSpPr/>
          <p:nvPr/>
        </p:nvSpPr>
        <p:spPr>
          <a:xfrm>
            <a:off x="107675" y="622400"/>
            <a:ext cx="8745000" cy="2542800"/>
          </a:xfrm>
          <a:prstGeom prst="rect">
            <a:avLst/>
          </a:prstGeom>
          <a:noFill/>
          <a:ln>
            <a:noFill/>
          </a:ln>
        </p:spPr>
        <p:txBody>
          <a:bodyPr spcFirstLastPara="1" wrap="square" lIns="91425" tIns="45700" rIns="91425" bIns="45700" anchor="t" anchorCtr="0">
            <a:noAutofit/>
          </a:bodyPr>
          <a:lstStyle/>
          <a:p>
            <a:pPr marL="457200" marR="0" lvl="0" indent="-368300" algn="just" rtl="0">
              <a:lnSpc>
                <a:spcPct val="100000"/>
              </a:lnSpc>
              <a:spcBef>
                <a:spcPts val="0"/>
              </a:spcBef>
              <a:spcAft>
                <a:spcPts val="0"/>
              </a:spcAft>
              <a:buClr>
                <a:schemeClr val="lt1"/>
              </a:buClr>
              <a:buSzPts val="2200"/>
              <a:buFont typeface="Calibri"/>
              <a:buChar char="●"/>
            </a:pPr>
            <a:r>
              <a:rPr lang="pt-BR" sz="2200" b="1">
                <a:solidFill>
                  <a:schemeClr val="lt1"/>
                </a:solidFill>
                <a:latin typeface="Calibri"/>
                <a:ea typeface="Calibri"/>
                <a:cs typeface="Calibri"/>
                <a:sym typeface="Calibri"/>
              </a:rPr>
              <a:t>É um defeito congênito no metabolismo da vitamina biotina.;</a:t>
            </a:r>
            <a:endParaRPr sz="2200" b="1">
              <a:solidFill>
                <a:schemeClr val="lt1"/>
              </a:solidFill>
              <a:latin typeface="Calibri"/>
              <a:ea typeface="Calibri"/>
              <a:cs typeface="Calibri"/>
              <a:sym typeface="Calibri"/>
            </a:endParaRPr>
          </a:p>
          <a:p>
            <a:pPr marL="457200" lvl="0" indent="-368300" algn="just" rtl="0">
              <a:lnSpc>
                <a:spcPct val="100000"/>
              </a:lnSpc>
              <a:spcBef>
                <a:spcPts val="0"/>
              </a:spcBef>
              <a:spcAft>
                <a:spcPts val="0"/>
              </a:spcAft>
              <a:buClr>
                <a:schemeClr val="lt1"/>
              </a:buClr>
              <a:buSzPts val="2200"/>
              <a:buFont typeface="Calibri"/>
              <a:buChar char="●"/>
            </a:pPr>
            <a:r>
              <a:rPr lang="pt-BR" sz="2200" b="1">
                <a:solidFill>
                  <a:schemeClr val="lt1"/>
                </a:solidFill>
                <a:latin typeface="Calibri"/>
                <a:ea typeface="Calibri"/>
                <a:cs typeface="Calibri"/>
                <a:sym typeface="Calibri"/>
              </a:rPr>
              <a:t>Clinicamente esta doença manifesta-se a partir da sétima semana de vida com distúrbios neurológicos e cutâneos tais como crises epiléticas, hipotonia, microcefalia, atraso do desenvolvimento neuropsicomotor, alopecia e dermatite eczematoide. Nos pacientes com diagnóstico tardio observam-se, distúrbios visuais, auditivos, assim como, atraso motor e de linguagem.</a:t>
            </a:r>
            <a:endParaRPr sz="2200" b="1">
              <a:solidFill>
                <a:schemeClr val="lt1"/>
              </a:solidFill>
              <a:latin typeface="Calibri"/>
              <a:ea typeface="Calibri"/>
              <a:cs typeface="Calibri"/>
              <a:sym typeface="Calibri"/>
            </a:endParaRPr>
          </a:p>
          <a:p>
            <a:pPr marL="457200" lvl="0" indent="-368300" algn="just" rtl="0">
              <a:lnSpc>
                <a:spcPct val="100000"/>
              </a:lnSpc>
              <a:spcBef>
                <a:spcPts val="0"/>
              </a:spcBef>
              <a:spcAft>
                <a:spcPts val="0"/>
              </a:spcAft>
              <a:buClr>
                <a:schemeClr val="lt1"/>
              </a:buClr>
              <a:buSzPts val="2200"/>
              <a:buFont typeface="Calibri"/>
              <a:buChar char="●"/>
            </a:pPr>
            <a:r>
              <a:rPr lang="pt-BR" sz="2200" b="1">
                <a:solidFill>
                  <a:schemeClr val="lt1"/>
                </a:solidFill>
                <a:latin typeface="Calibri"/>
                <a:ea typeface="Calibri"/>
                <a:cs typeface="Calibri"/>
                <a:sym typeface="Calibri"/>
              </a:rPr>
              <a:t>Pacientes diagnosticados em período sintomático, frequentemente apresentam atraso do desenvolvimento e risco de desenvolverem sequelas auditiva, visual e de funções nervosas superiores irreversíveis, ao contrário do que se observou nos pacientes diagnosticados no período neonatal.</a:t>
            </a:r>
            <a:endParaRPr sz="2200" b="1">
              <a:solidFill>
                <a:schemeClr val="lt1"/>
              </a:solidFill>
              <a:latin typeface="Calibri"/>
              <a:ea typeface="Calibri"/>
              <a:cs typeface="Calibri"/>
              <a:sym typeface="Calibri"/>
            </a:endParaRPr>
          </a:p>
          <a:p>
            <a:pPr marL="457200" marR="0" lvl="0" indent="-368300" algn="just" rtl="0">
              <a:lnSpc>
                <a:spcPct val="100000"/>
              </a:lnSpc>
              <a:spcBef>
                <a:spcPts val="0"/>
              </a:spcBef>
              <a:spcAft>
                <a:spcPts val="0"/>
              </a:spcAft>
              <a:buClr>
                <a:srgbClr val="FFFFFF"/>
              </a:buClr>
              <a:buSzPts val="2200"/>
              <a:buFont typeface="Calibri"/>
              <a:buChar char="●"/>
            </a:pPr>
            <a:r>
              <a:rPr lang="pt-BR" sz="2200" b="1">
                <a:solidFill>
                  <a:srgbClr val="FFFFFF"/>
                </a:solidFill>
                <a:latin typeface="Calibri"/>
                <a:ea typeface="Calibri"/>
                <a:cs typeface="Calibri"/>
                <a:sym typeface="Calibri"/>
              </a:rPr>
              <a:t>O tratamento medicamentoso é muito simples, de baixo custo e consiste na utilização de biotina (vitamina H) em doses diárias de acordo com a subclassificação da deficiência de biotina, baseada no teste quantitativo.</a:t>
            </a:r>
            <a:endParaRPr sz="2200" b="1">
              <a:solidFill>
                <a:srgbClr val="FFFFFF"/>
              </a:solidFill>
              <a:latin typeface="Calibri"/>
              <a:ea typeface="Calibri"/>
              <a:cs typeface="Calibri"/>
              <a:sym typeface="Calibri"/>
            </a:endParaRPr>
          </a:p>
          <a:p>
            <a:pPr marL="0" marR="0" lvl="0" indent="0" algn="just"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361" name="Shape 361"/>
          <p:cNvSpPr txBox="1"/>
          <p:nvPr/>
        </p:nvSpPr>
        <p:spPr>
          <a:xfrm>
            <a:off x="1368100" y="-4100"/>
            <a:ext cx="7649400" cy="741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pt-BR" sz="3000" b="1">
                <a:solidFill>
                  <a:schemeClr val="accent1"/>
                </a:solidFill>
                <a:latin typeface="Calibri"/>
                <a:ea typeface="Calibri"/>
                <a:cs typeface="Calibri"/>
                <a:sym typeface="Calibri"/>
              </a:rPr>
              <a:t>DEFICIÊNCIA DA BIOTINIDASE:</a:t>
            </a:r>
            <a:r>
              <a:rPr lang="pt-BR" sz="2000" b="1">
                <a:solidFill>
                  <a:schemeClr val="accent1"/>
                </a:solidFill>
                <a:latin typeface="Calibri"/>
                <a:ea typeface="Calibri"/>
                <a:cs typeface="Calibri"/>
                <a:sym typeface="Calibri"/>
              </a:rPr>
              <a:t> </a:t>
            </a:r>
            <a:endParaRPr>
              <a:solidFill>
                <a:schemeClr val="accen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subTitle" idx="1"/>
          </p:nvPr>
        </p:nvSpPr>
        <p:spPr>
          <a:xfrm>
            <a:off x="115650" y="958900"/>
            <a:ext cx="8912700" cy="1893000"/>
          </a:xfrm>
          <a:prstGeom prst="rect">
            <a:avLst/>
          </a:prstGeom>
        </p:spPr>
        <p:txBody>
          <a:bodyPr spcFirstLastPara="1" wrap="square" lIns="91425" tIns="91425" rIns="91425" bIns="91425" anchor="t" anchorCtr="0">
            <a:noAutofit/>
          </a:bodyPr>
          <a:lstStyle/>
          <a:p>
            <a:pPr marL="0" lvl="0" indent="0" algn="just" rtl="0">
              <a:spcBef>
                <a:spcPts val="400"/>
              </a:spcBef>
              <a:spcAft>
                <a:spcPts val="0"/>
              </a:spcAft>
              <a:buClr>
                <a:schemeClr val="dk1"/>
              </a:buClr>
              <a:buSzPts val="1100"/>
              <a:buFont typeface="Arial"/>
              <a:buNone/>
            </a:pPr>
            <a:endParaRPr sz="1900">
              <a:latin typeface="Calibri"/>
              <a:ea typeface="Calibri"/>
              <a:cs typeface="Calibri"/>
              <a:sym typeface="Calibri"/>
            </a:endParaRPr>
          </a:p>
          <a:p>
            <a:pPr marL="0" lvl="0" indent="0">
              <a:spcBef>
                <a:spcPts val="400"/>
              </a:spcBef>
              <a:spcAft>
                <a:spcPts val="0"/>
              </a:spcAft>
              <a:buNone/>
            </a:pPr>
            <a:endParaRPr/>
          </a:p>
        </p:txBody>
      </p:sp>
      <p:pic>
        <p:nvPicPr>
          <p:cNvPr id="368" name="Shape 368"/>
          <p:cNvPicPr preferRelativeResize="0"/>
          <p:nvPr/>
        </p:nvPicPr>
        <p:blipFill>
          <a:blip r:embed="rId3">
            <a:alphaModFix/>
          </a:blip>
          <a:stretch>
            <a:fillRect/>
          </a:stretch>
        </p:blipFill>
        <p:spPr>
          <a:xfrm>
            <a:off x="1850375" y="313250"/>
            <a:ext cx="4710850" cy="5521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ctrTitle"/>
          </p:nvPr>
        </p:nvSpPr>
        <p:spPr>
          <a:xfrm>
            <a:off x="115375" y="-2021850"/>
            <a:ext cx="9803400" cy="3124200"/>
          </a:xfrm>
          <a:prstGeom prst="rect">
            <a:avLst/>
          </a:prstGeom>
        </p:spPr>
        <p:txBody>
          <a:bodyPr spcFirstLastPara="1" wrap="square" lIns="91425" tIns="91425" rIns="91425" bIns="91425" anchor="b" anchorCtr="0">
            <a:noAutofit/>
          </a:bodyPr>
          <a:lstStyle/>
          <a:p>
            <a:pPr marL="0" lvl="0" indent="0" rtl="0">
              <a:lnSpc>
                <a:spcPct val="200000"/>
              </a:lnSpc>
              <a:spcBef>
                <a:spcPts val="0"/>
              </a:spcBef>
              <a:spcAft>
                <a:spcPts val="0"/>
              </a:spcAft>
              <a:buNone/>
            </a:pPr>
            <a:r>
              <a:rPr lang="pt-BR" sz="2800" b="1">
                <a:solidFill>
                  <a:schemeClr val="accent1"/>
                </a:solidFill>
                <a:latin typeface="Calibri"/>
                <a:ea typeface="Calibri"/>
                <a:cs typeface="Calibri"/>
                <a:sym typeface="Calibri"/>
              </a:rPr>
              <a:t>DOENÇAS FALCIFORMES E OUTRAS HEMOGLOBINOPATIAS: </a:t>
            </a:r>
            <a:endParaRPr>
              <a:solidFill>
                <a:schemeClr val="accent1"/>
              </a:solidFill>
            </a:endParaRPr>
          </a:p>
        </p:txBody>
      </p:sp>
      <p:sp>
        <p:nvSpPr>
          <p:cNvPr id="375" name="Shape 375"/>
          <p:cNvSpPr txBox="1">
            <a:spLocks noGrp="1"/>
          </p:cNvSpPr>
          <p:nvPr>
            <p:ph type="subTitle" idx="1"/>
          </p:nvPr>
        </p:nvSpPr>
        <p:spPr>
          <a:xfrm>
            <a:off x="148500" y="626450"/>
            <a:ext cx="8847000" cy="4879800"/>
          </a:xfrm>
          <a:prstGeom prst="rect">
            <a:avLst/>
          </a:prstGeom>
        </p:spPr>
        <p:txBody>
          <a:bodyPr spcFirstLastPara="1" wrap="square" lIns="91425" tIns="91425" rIns="91425" bIns="91425" anchor="t" anchorCtr="0">
            <a:noAutofit/>
          </a:bodyPr>
          <a:lstStyle/>
          <a:p>
            <a:pPr marL="457200" lvl="0" indent="-355600" algn="just" rtl="0">
              <a:spcBef>
                <a:spcPts val="400"/>
              </a:spcBef>
              <a:spcAft>
                <a:spcPts val="0"/>
              </a:spcAft>
              <a:buClr>
                <a:srgbClr val="FFFFFF"/>
              </a:buClr>
              <a:buSzPts val="2000"/>
              <a:buChar char="●"/>
            </a:pPr>
            <a:r>
              <a:rPr lang="pt-BR" b="1">
                <a:solidFill>
                  <a:srgbClr val="FFFFFF"/>
                </a:solidFill>
                <a:latin typeface="Calibri"/>
                <a:ea typeface="Calibri"/>
                <a:cs typeface="Calibri"/>
                <a:sym typeface="Calibri"/>
              </a:rPr>
              <a:t>Doença falciforme: </a:t>
            </a:r>
            <a:r>
              <a:rPr lang="pt-BR">
                <a:solidFill>
                  <a:srgbClr val="FFFFFF"/>
                </a:solidFill>
                <a:latin typeface="Arial"/>
                <a:ea typeface="Arial"/>
                <a:cs typeface="Arial"/>
                <a:sym typeface="Arial"/>
              </a:rPr>
              <a:t>Uma afecção genética com padrão de herança autossômico recessivo, causada por um defeito na estrutura da cadeia beta da hemoglobina, que leva as hemácias a assumirem </a:t>
            </a:r>
            <a:r>
              <a:rPr lang="pt-BR" b="1">
                <a:solidFill>
                  <a:srgbClr val="FFFFFF"/>
                </a:solidFill>
                <a:latin typeface="Arial"/>
                <a:ea typeface="Arial"/>
                <a:cs typeface="Arial"/>
                <a:sym typeface="Arial"/>
              </a:rPr>
              <a:t>forma de lua minguante</a:t>
            </a:r>
            <a:r>
              <a:rPr lang="pt-BR">
                <a:solidFill>
                  <a:srgbClr val="FFFFFF"/>
                </a:solidFill>
                <a:latin typeface="Arial"/>
                <a:ea typeface="Arial"/>
                <a:cs typeface="Arial"/>
                <a:sym typeface="Arial"/>
              </a:rPr>
              <a:t>, quando exposta a determinadas condições como febre alta, baixa tensão de oxigênio, infecções etc. As alterações genéticas (mutação) nesta proteína (hemoglobina) são transmitidas de geração em </a:t>
            </a:r>
            <a:r>
              <a:rPr lang="pt-BR">
                <a:solidFill>
                  <a:srgbClr val="FFFFFF"/>
                </a:solidFill>
                <a:latin typeface="Calibri"/>
                <a:ea typeface="Calibri"/>
                <a:cs typeface="Calibri"/>
                <a:sym typeface="Calibri"/>
              </a:rPr>
              <a:t>geração (padrão de herança familiar);</a:t>
            </a:r>
            <a:endParaRPr>
              <a:solidFill>
                <a:srgbClr val="FFFFFF"/>
              </a:solidFill>
              <a:latin typeface="Calibri"/>
              <a:ea typeface="Calibri"/>
              <a:cs typeface="Calibri"/>
              <a:sym typeface="Calibri"/>
            </a:endParaRPr>
          </a:p>
          <a:p>
            <a:pPr marL="457200" lvl="0" indent="-355600" algn="just" rtl="0">
              <a:spcBef>
                <a:spcPts val="0"/>
              </a:spcBef>
              <a:spcAft>
                <a:spcPts val="0"/>
              </a:spcAft>
              <a:buClr>
                <a:srgbClr val="FFFFFF"/>
              </a:buClr>
              <a:buSzPts val="2000"/>
              <a:buFont typeface="Calibri"/>
              <a:buChar char="●"/>
            </a:pPr>
            <a:r>
              <a:rPr lang="pt-BR" b="1">
                <a:solidFill>
                  <a:srgbClr val="FFFFFF"/>
                </a:solidFill>
                <a:latin typeface="Calibri"/>
                <a:ea typeface="Calibri"/>
                <a:cs typeface="Calibri"/>
                <a:sym typeface="Calibri"/>
              </a:rPr>
              <a:t>Hemoglobinopatia:</a:t>
            </a:r>
            <a:r>
              <a:rPr lang="pt-BR">
                <a:solidFill>
                  <a:srgbClr val="FFFFFF"/>
                </a:solidFill>
                <a:latin typeface="Calibri"/>
                <a:ea typeface="Calibri"/>
                <a:cs typeface="Calibri"/>
                <a:sym typeface="Calibri"/>
              </a:rPr>
              <a:t> ser resultantes de mutações que afetam os genes reguladores promovendo um desequilíbrio nos tipos normais de hemoglobina, </a:t>
            </a:r>
            <a:r>
              <a:rPr lang="pt-BR" b="1">
                <a:solidFill>
                  <a:srgbClr val="FFFFFF"/>
                </a:solidFill>
                <a:latin typeface="Calibri"/>
                <a:ea typeface="Calibri"/>
                <a:cs typeface="Calibri"/>
                <a:sym typeface="Calibri"/>
              </a:rPr>
              <a:t>causando as talassemias</a:t>
            </a:r>
            <a:r>
              <a:rPr lang="pt-BR">
                <a:solidFill>
                  <a:srgbClr val="FFFFFF"/>
                </a:solidFill>
                <a:latin typeface="Calibri"/>
                <a:ea typeface="Calibri"/>
                <a:cs typeface="Calibri"/>
                <a:sym typeface="Calibri"/>
              </a:rPr>
              <a:t>.</a:t>
            </a:r>
            <a:endParaRPr>
              <a:solidFill>
                <a:srgbClr val="FFFFFF"/>
              </a:solidFill>
              <a:latin typeface="Calibri"/>
              <a:ea typeface="Calibri"/>
              <a:cs typeface="Calibri"/>
              <a:sym typeface="Calibri"/>
            </a:endParaRPr>
          </a:p>
          <a:p>
            <a:pPr marL="457200" lvl="0" indent="-355600" algn="just" rtl="0">
              <a:spcBef>
                <a:spcPts val="0"/>
              </a:spcBef>
              <a:spcAft>
                <a:spcPts val="0"/>
              </a:spcAft>
              <a:buClr>
                <a:srgbClr val="FFFFFF"/>
              </a:buClr>
              <a:buSzPts val="2000"/>
              <a:buFont typeface="Calibri"/>
              <a:buChar char="●"/>
            </a:pPr>
            <a:r>
              <a:rPr lang="pt-BR" b="1">
                <a:solidFill>
                  <a:srgbClr val="FFFFFF"/>
                </a:solidFill>
                <a:latin typeface="Calibri"/>
                <a:ea typeface="Calibri"/>
                <a:cs typeface="Calibri"/>
                <a:sym typeface="Calibri"/>
              </a:rPr>
              <a:t>Tratamento: </a:t>
            </a:r>
            <a:r>
              <a:rPr lang="pt-BR">
                <a:solidFill>
                  <a:srgbClr val="FFFFFF"/>
                </a:solidFill>
                <a:latin typeface="Arial"/>
                <a:ea typeface="Arial"/>
                <a:cs typeface="Arial"/>
                <a:sym typeface="Arial"/>
              </a:rPr>
              <a:t>O ideal é que seja iniciado</a:t>
            </a:r>
            <a:r>
              <a:rPr lang="pt-BR" b="1">
                <a:solidFill>
                  <a:srgbClr val="FFFFFF"/>
                </a:solidFill>
                <a:latin typeface="Arial"/>
                <a:ea typeface="Arial"/>
                <a:cs typeface="Arial"/>
                <a:sym typeface="Arial"/>
              </a:rPr>
              <a:t> antes dos quatro meses de vida </a:t>
            </a:r>
            <a:r>
              <a:rPr lang="pt-BR">
                <a:solidFill>
                  <a:srgbClr val="FFFFFF"/>
                </a:solidFill>
                <a:latin typeface="Arial"/>
                <a:ea typeface="Arial"/>
                <a:cs typeface="Arial"/>
                <a:sym typeface="Arial"/>
              </a:rPr>
              <a:t>para que a prevenção das infecções e outras complicações que podem levar à morte da criança seja efetivo. A prevenção das complicações é muito eficiente na redução da morbimortalidade.</a:t>
            </a:r>
            <a:endParaRPr>
              <a:solidFill>
                <a:srgbClr val="FFFFFF"/>
              </a:solidFill>
              <a:latin typeface="Arial"/>
              <a:ea typeface="Arial"/>
              <a:cs typeface="Arial"/>
              <a:sym typeface="Arial"/>
            </a:endParaRPr>
          </a:p>
          <a:p>
            <a:pPr marL="457200" lvl="0" indent="-355600" algn="just" rtl="0">
              <a:spcBef>
                <a:spcPts val="0"/>
              </a:spcBef>
              <a:spcAft>
                <a:spcPts val="0"/>
              </a:spcAft>
              <a:buClr>
                <a:srgbClr val="FFFFFF"/>
              </a:buClr>
              <a:buSzPts val="2000"/>
              <a:buFont typeface="Calibri"/>
              <a:buChar char="●"/>
            </a:pPr>
            <a:r>
              <a:rPr lang="pt-BR">
                <a:solidFill>
                  <a:srgbClr val="FFFFFF"/>
                </a:solidFill>
                <a:latin typeface="Arial"/>
                <a:ea typeface="Arial"/>
                <a:cs typeface="Arial"/>
                <a:sym typeface="Arial"/>
              </a:rPr>
              <a:t>As principais medidas preconizadas para alcançar esse objetivo são: antibióticoterapia profilática (esquema especial de vacinação), suplementação com ácido fólico, além do seguimento clínico especializado.</a:t>
            </a:r>
            <a:endParaRPr>
              <a:solidFill>
                <a:srgbClr val="FFFFFF"/>
              </a:solidFill>
              <a:latin typeface="Calibri"/>
              <a:ea typeface="Calibri"/>
              <a:cs typeface="Calibri"/>
              <a:sym typeface="Calibri"/>
            </a:endParaRPr>
          </a:p>
          <a:p>
            <a:pPr marL="0" lvl="0" indent="0" algn="just">
              <a:spcBef>
                <a:spcPts val="400"/>
              </a:spcBef>
              <a:spcAft>
                <a:spcPts val="0"/>
              </a:spcAft>
              <a:buNone/>
            </a:pPr>
            <a:endParaRPr sz="2200">
              <a:solidFill>
                <a:srgbClr val="FFFFF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ctrTitle"/>
          </p:nvPr>
        </p:nvSpPr>
        <p:spPr>
          <a:xfrm>
            <a:off x="533400" y="533400"/>
            <a:ext cx="6154800" cy="31242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382" name="Shape 382"/>
          <p:cNvSpPr txBox="1">
            <a:spLocks noGrp="1"/>
          </p:cNvSpPr>
          <p:nvPr>
            <p:ph type="subTitle" idx="1"/>
          </p:nvPr>
        </p:nvSpPr>
        <p:spPr>
          <a:xfrm>
            <a:off x="533400" y="3843868"/>
            <a:ext cx="4954200" cy="1913400"/>
          </a:xfrm>
          <a:prstGeom prst="rect">
            <a:avLst/>
          </a:prstGeom>
        </p:spPr>
        <p:txBody>
          <a:bodyPr spcFirstLastPara="1" wrap="square" lIns="91425" tIns="91425" rIns="91425" bIns="91425" anchor="t" anchorCtr="0">
            <a:noAutofit/>
          </a:bodyPr>
          <a:lstStyle/>
          <a:p>
            <a:pPr marL="0" lvl="0" indent="0">
              <a:spcBef>
                <a:spcPts val="400"/>
              </a:spcBef>
              <a:spcAft>
                <a:spcPts val="0"/>
              </a:spcAft>
              <a:buNone/>
            </a:pPr>
            <a:endParaRPr/>
          </a:p>
        </p:txBody>
      </p:sp>
      <p:pic>
        <p:nvPicPr>
          <p:cNvPr id="383" name="Shape 383"/>
          <p:cNvPicPr preferRelativeResize="0"/>
          <p:nvPr/>
        </p:nvPicPr>
        <p:blipFill rotWithShape="1">
          <a:blip r:embed="rId3">
            <a:alphaModFix/>
          </a:blip>
          <a:srcRect l="43126"/>
          <a:stretch/>
        </p:blipFill>
        <p:spPr>
          <a:xfrm>
            <a:off x="4665425" y="226171"/>
            <a:ext cx="3351601" cy="3316032"/>
          </a:xfrm>
          <a:prstGeom prst="rect">
            <a:avLst/>
          </a:prstGeom>
          <a:noFill/>
          <a:ln>
            <a:noFill/>
          </a:ln>
        </p:spPr>
      </p:pic>
      <p:pic>
        <p:nvPicPr>
          <p:cNvPr id="384" name="Shape 384"/>
          <p:cNvPicPr preferRelativeResize="0"/>
          <p:nvPr/>
        </p:nvPicPr>
        <p:blipFill>
          <a:blip r:embed="rId4">
            <a:alphaModFix/>
          </a:blip>
          <a:stretch>
            <a:fillRect/>
          </a:stretch>
        </p:blipFill>
        <p:spPr>
          <a:xfrm>
            <a:off x="282200" y="151338"/>
            <a:ext cx="3351600" cy="2351357"/>
          </a:xfrm>
          <a:prstGeom prst="rect">
            <a:avLst/>
          </a:prstGeom>
          <a:noFill/>
          <a:ln>
            <a:noFill/>
          </a:ln>
        </p:spPr>
      </p:pic>
      <p:pic>
        <p:nvPicPr>
          <p:cNvPr id="385" name="Shape 385"/>
          <p:cNvPicPr preferRelativeResize="0"/>
          <p:nvPr/>
        </p:nvPicPr>
        <p:blipFill>
          <a:blip r:embed="rId5">
            <a:alphaModFix/>
          </a:blip>
          <a:stretch>
            <a:fillRect/>
          </a:stretch>
        </p:blipFill>
        <p:spPr>
          <a:xfrm>
            <a:off x="211513" y="3238075"/>
            <a:ext cx="3921625" cy="2519200"/>
          </a:xfrm>
          <a:prstGeom prst="rect">
            <a:avLst/>
          </a:prstGeom>
          <a:noFill/>
          <a:ln>
            <a:noFill/>
          </a:ln>
        </p:spPr>
      </p:pic>
      <p:pic>
        <p:nvPicPr>
          <p:cNvPr id="386" name="Shape 386"/>
          <p:cNvPicPr preferRelativeResize="0"/>
          <p:nvPr/>
        </p:nvPicPr>
        <p:blipFill>
          <a:blip r:embed="rId6">
            <a:alphaModFix/>
          </a:blip>
          <a:stretch>
            <a:fillRect/>
          </a:stretch>
        </p:blipFill>
        <p:spPr>
          <a:xfrm>
            <a:off x="4517050" y="3723550"/>
            <a:ext cx="3351600" cy="19439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ctrTitle"/>
          </p:nvPr>
        </p:nvSpPr>
        <p:spPr>
          <a:xfrm>
            <a:off x="1984125" y="1088100"/>
            <a:ext cx="6154800" cy="873600"/>
          </a:xfrm>
          <a:prstGeom prst="rect">
            <a:avLst/>
          </a:prstGeom>
        </p:spPr>
        <p:txBody>
          <a:bodyPr spcFirstLastPara="1" wrap="square" lIns="91425" tIns="91425" rIns="91425" bIns="91425" anchor="b" anchorCtr="0">
            <a:noAutofit/>
          </a:bodyPr>
          <a:lstStyle/>
          <a:p>
            <a:pPr marL="0" lvl="0" indent="0" algn="just" rtl="0">
              <a:lnSpc>
                <a:spcPct val="200000"/>
              </a:lnSpc>
              <a:spcBef>
                <a:spcPts val="0"/>
              </a:spcBef>
              <a:spcAft>
                <a:spcPts val="0"/>
              </a:spcAft>
              <a:buNone/>
            </a:pPr>
            <a:r>
              <a:rPr lang="pt-BR" sz="2800" b="1">
                <a:solidFill>
                  <a:schemeClr val="accent1"/>
                </a:solidFill>
                <a:latin typeface="Calibri"/>
                <a:ea typeface="Calibri"/>
                <a:cs typeface="Calibri"/>
                <a:sym typeface="Calibri"/>
              </a:rPr>
              <a:t>FIBROSE CÍSTICA:</a:t>
            </a:r>
            <a:endParaRPr sz="2800" b="1">
              <a:solidFill>
                <a:schemeClr val="accent1"/>
              </a:solidFill>
              <a:latin typeface="Calibri"/>
              <a:ea typeface="Calibri"/>
              <a:cs typeface="Calibri"/>
              <a:sym typeface="Calibri"/>
            </a:endParaRPr>
          </a:p>
          <a:p>
            <a:pPr marL="0" lvl="0" indent="0" rtl="0">
              <a:spcBef>
                <a:spcPts val="0"/>
              </a:spcBef>
              <a:spcAft>
                <a:spcPts val="0"/>
              </a:spcAft>
              <a:buNone/>
            </a:pPr>
            <a:endParaRPr/>
          </a:p>
        </p:txBody>
      </p:sp>
      <p:sp>
        <p:nvSpPr>
          <p:cNvPr id="393" name="Shape 393"/>
          <p:cNvSpPr txBox="1">
            <a:spLocks noGrp="1"/>
          </p:cNvSpPr>
          <p:nvPr>
            <p:ph type="subTitle" idx="1"/>
          </p:nvPr>
        </p:nvSpPr>
        <p:spPr>
          <a:xfrm>
            <a:off x="131875" y="750150"/>
            <a:ext cx="8803200" cy="5357700"/>
          </a:xfrm>
          <a:prstGeom prst="rect">
            <a:avLst/>
          </a:prstGeom>
        </p:spPr>
        <p:txBody>
          <a:bodyPr spcFirstLastPara="1" wrap="square" lIns="91425" tIns="91425" rIns="91425" bIns="91425" anchor="t" anchorCtr="0">
            <a:noAutofit/>
          </a:bodyPr>
          <a:lstStyle/>
          <a:p>
            <a:pPr marL="457200" lvl="0" indent="-342900" algn="just" rtl="0">
              <a:spcBef>
                <a:spcPts val="400"/>
              </a:spcBef>
              <a:spcAft>
                <a:spcPts val="0"/>
              </a:spcAft>
              <a:buSzPts val="1800"/>
              <a:buFont typeface="Calibri"/>
              <a:buChar char="●"/>
            </a:pPr>
            <a:r>
              <a:rPr lang="pt-BR" sz="1800">
                <a:solidFill>
                  <a:srgbClr val="FFFFFF"/>
                </a:solidFill>
                <a:latin typeface="Calibri"/>
                <a:ea typeface="Calibri"/>
                <a:cs typeface="Calibri"/>
                <a:sym typeface="Calibri"/>
              </a:rPr>
              <a:t>Doença hereditária que afeta especialmente </a:t>
            </a:r>
            <a:r>
              <a:rPr lang="pt-BR" sz="1800" b="1">
                <a:solidFill>
                  <a:srgbClr val="FFFFFF"/>
                </a:solidFill>
                <a:latin typeface="Calibri"/>
                <a:ea typeface="Calibri"/>
                <a:cs typeface="Calibri"/>
                <a:sym typeface="Calibri"/>
              </a:rPr>
              <a:t>os pulmões e o pâncreas</a:t>
            </a:r>
            <a:r>
              <a:rPr lang="pt-BR" sz="1800">
                <a:solidFill>
                  <a:srgbClr val="FFFFFF"/>
                </a:solidFill>
                <a:latin typeface="Calibri"/>
                <a:ea typeface="Calibri"/>
                <a:cs typeface="Calibri"/>
                <a:sym typeface="Calibri"/>
              </a:rPr>
              <a:t>, num processo obstrutivo causado pelo </a:t>
            </a:r>
            <a:r>
              <a:rPr lang="pt-BR" sz="1800" b="1">
                <a:solidFill>
                  <a:srgbClr val="FF0000"/>
                </a:solidFill>
                <a:latin typeface="Calibri"/>
                <a:ea typeface="Calibri"/>
                <a:cs typeface="Calibri"/>
                <a:sym typeface="Calibri"/>
              </a:rPr>
              <a:t>aumento da viscosidade do muco.</a:t>
            </a:r>
            <a:r>
              <a:rPr lang="pt-BR" sz="1800">
                <a:solidFill>
                  <a:srgbClr val="FFFFFF"/>
                </a:solidFill>
                <a:latin typeface="Calibri"/>
                <a:ea typeface="Calibri"/>
                <a:cs typeface="Calibri"/>
                <a:sym typeface="Calibri"/>
              </a:rPr>
              <a:t> </a:t>
            </a:r>
            <a:r>
              <a:rPr lang="pt-BR" sz="1800" b="1">
                <a:solidFill>
                  <a:srgbClr val="FFFFFF"/>
                </a:solidFill>
                <a:latin typeface="Calibri"/>
                <a:ea typeface="Calibri"/>
                <a:cs typeface="Calibri"/>
                <a:sym typeface="Calibri"/>
              </a:rPr>
              <a:t>Nos pulmões:</a:t>
            </a:r>
            <a:r>
              <a:rPr lang="pt-BR" sz="1800">
                <a:solidFill>
                  <a:srgbClr val="FFFFFF"/>
                </a:solidFill>
                <a:latin typeface="Calibri"/>
                <a:ea typeface="Calibri"/>
                <a:cs typeface="Calibri"/>
                <a:sym typeface="Calibri"/>
              </a:rPr>
              <a:t> bloqueia as vias aéreas propiciando a proliferação bacteriana (especialmente pseudomonas e estafilococos), o que leva à infecção crônica, à lesão pulmonar e ao óbito por disfunção respiratória. </a:t>
            </a:r>
            <a:endParaRPr sz="1800">
              <a:solidFill>
                <a:srgbClr val="FFFFFF"/>
              </a:solidFill>
              <a:latin typeface="Calibri"/>
              <a:ea typeface="Calibri"/>
              <a:cs typeface="Calibri"/>
              <a:sym typeface="Calibri"/>
            </a:endParaRPr>
          </a:p>
          <a:p>
            <a:pPr marL="457200" lvl="0" indent="-342900" algn="just" rtl="0">
              <a:spcBef>
                <a:spcPts val="0"/>
              </a:spcBef>
              <a:spcAft>
                <a:spcPts val="0"/>
              </a:spcAft>
              <a:buClr>
                <a:srgbClr val="FFFFFF"/>
              </a:buClr>
              <a:buSzPts val="1800"/>
              <a:buFont typeface="Calibri"/>
              <a:buChar char="●"/>
            </a:pPr>
            <a:r>
              <a:rPr lang="pt-BR" sz="1800" b="1">
                <a:solidFill>
                  <a:srgbClr val="FFFFFF"/>
                </a:solidFill>
                <a:latin typeface="Calibri"/>
                <a:ea typeface="Calibri"/>
                <a:cs typeface="Calibri"/>
                <a:sym typeface="Calibri"/>
              </a:rPr>
              <a:t>No pâncreas: </a:t>
            </a:r>
            <a:r>
              <a:rPr lang="pt-BR" sz="1800">
                <a:solidFill>
                  <a:srgbClr val="FFFFFF"/>
                </a:solidFill>
                <a:latin typeface="Calibri"/>
                <a:ea typeface="Calibri"/>
                <a:cs typeface="Calibri"/>
                <a:sym typeface="Calibri"/>
              </a:rPr>
              <a:t>Obstrução dos ductos pancreáticos pela secreção espessa, há uma perda de enzimas digestivas, levando à má nutrição.</a:t>
            </a:r>
            <a:endParaRPr sz="1800">
              <a:solidFill>
                <a:srgbClr val="FFFFFF"/>
              </a:solidFill>
              <a:latin typeface="Calibri"/>
              <a:ea typeface="Calibri"/>
              <a:cs typeface="Calibri"/>
              <a:sym typeface="Calibri"/>
            </a:endParaRPr>
          </a:p>
          <a:p>
            <a:pPr marL="457200" lvl="0" indent="-342900" algn="just" rtl="0">
              <a:spcBef>
                <a:spcPts val="0"/>
              </a:spcBef>
              <a:spcAft>
                <a:spcPts val="0"/>
              </a:spcAft>
              <a:buClr>
                <a:srgbClr val="FFFFFF"/>
              </a:buClr>
              <a:buSzPts val="1800"/>
              <a:buFont typeface="Calibri"/>
              <a:buChar char="●"/>
            </a:pPr>
            <a:r>
              <a:rPr lang="pt-BR" sz="1800">
                <a:solidFill>
                  <a:srgbClr val="FFFFFF"/>
                </a:solidFill>
                <a:latin typeface="Calibri"/>
                <a:ea typeface="Calibri"/>
                <a:cs typeface="Calibri"/>
                <a:sym typeface="Calibri"/>
              </a:rPr>
              <a:t>Quadro por vezes assintomático por semana, meses ou anos; </a:t>
            </a:r>
            <a:endParaRPr sz="1800">
              <a:solidFill>
                <a:srgbClr val="FFFFFF"/>
              </a:solidFill>
              <a:latin typeface="Calibri"/>
              <a:ea typeface="Calibri"/>
              <a:cs typeface="Calibri"/>
              <a:sym typeface="Calibri"/>
            </a:endParaRPr>
          </a:p>
          <a:p>
            <a:pPr marL="457200" lvl="0" indent="-342900" algn="just" rtl="0">
              <a:spcBef>
                <a:spcPts val="0"/>
              </a:spcBef>
              <a:spcAft>
                <a:spcPts val="0"/>
              </a:spcAft>
              <a:buClr>
                <a:srgbClr val="FFFFFF"/>
              </a:buClr>
              <a:buSzPts val="1800"/>
              <a:buFont typeface="Calibri"/>
              <a:buChar char="●"/>
            </a:pPr>
            <a:r>
              <a:rPr lang="pt-BR" sz="1800">
                <a:solidFill>
                  <a:srgbClr val="FFFFFF"/>
                </a:solidFill>
                <a:latin typeface="Calibri"/>
                <a:ea typeface="Calibri"/>
                <a:cs typeface="Calibri"/>
                <a:sym typeface="Calibri"/>
              </a:rPr>
              <a:t>Apresentação clínica: Síndrome íleo meconial envolve distensão abdominal, impossibilidade de evacuação e vômitos, esteatorreia, dificuldade de ganho de peso, problemas respiratórios, perda de sal pelo suor, dor abdominal recorrente, icterícia prolongada, edema hipoproteinêmico, pancreatite recorrente, cirrose biliar, acrodermatite enteropática e retardo no desenvolvimento somático.</a:t>
            </a:r>
            <a:endParaRPr sz="1800">
              <a:solidFill>
                <a:srgbClr val="FFFFFF"/>
              </a:solidFill>
              <a:latin typeface="Calibri"/>
              <a:ea typeface="Calibri"/>
              <a:cs typeface="Calibri"/>
              <a:sym typeface="Calibri"/>
            </a:endParaRPr>
          </a:p>
          <a:p>
            <a:pPr marL="457200" lvl="0" indent="-342900" algn="just" rtl="0">
              <a:spcBef>
                <a:spcPts val="0"/>
              </a:spcBef>
              <a:spcAft>
                <a:spcPts val="0"/>
              </a:spcAft>
              <a:buClr>
                <a:srgbClr val="FFFFFF"/>
              </a:buClr>
              <a:buSzPts val="1800"/>
              <a:buFont typeface="Calibri"/>
              <a:buChar char="●"/>
            </a:pPr>
            <a:r>
              <a:rPr lang="pt-BR" sz="1800">
                <a:solidFill>
                  <a:srgbClr val="FFFFFF"/>
                </a:solidFill>
                <a:latin typeface="Calibri"/>
                <a:ea typeface="Calibri"/>
                <a:cs typeface="Calibri"/>
                <a:sym typeface="Calibri"/>
              </a:rPr>
              <a:t>Alto índice de mortalidade elevado, porém, nos últimos anos, o prognóstico tem melhorado muito, mostrando índices de 75% de sobrevida até o final da adolescência e de 50% até a terceira década de vida.</a:t>
            </a:r>
            <a:endParaRPr sz="1800">
              <a:solidFill>
                <a:srgbClr val="FFFFFF"/>
              </a:solidFill>
              <a:latin typeface="Calibri"/>
              <a:ea typeface="Calibri"/>
              <a:cs typeface="Calibri"/>
              <a:sym typeface="Calibri"/>
            </a:endParaRPr>
          </a:p>
          <a:p>
            <a:pPr marL="457200" lvl="0" indent="-342900" algn="just" rtl="0">
              <a:spcBef>
                <a:spcPts val="0"/>
              </a:spcBef>
              <a:spcAft>
                <a:spcPts val="0"/>
              </a:spcAft>
              <a:buClr>
                <a:srgbClr val="FFFFFF"/>
              </a:buClr>
              <a:buSzPts val="1800"/>
              <a:buFont typeface="Calibri"/>
              <a:buChar char="●"/>
            </a:pPr>
            <a:r>
              <a:rPr lang="pt-BR" sz="1800">
                <a:solidFill>
                  <a:srgbClr val="FFFFFF"/>
                </a:solidFill>
                <a:latin typeface="Arial"/>
                <a:ea typeface="Arial"/>
                <a:cs typeface="Arial"/>
                <a:sym typeface="Arial"/>
              </a:rPr>
              <a:t>Tratamento:  acompanhamento médico regular, suporte dietético, utilização de enzimas pancreáticas, suplementação vitamínica (vitaminas A, D, E, K) e fisioterapia respiratória, antibióticoterapia de amplo espectro. Além do esquema vacinal habitual e especial: a imunização anti-pneumocócica e anti-hemófilos.</a:t>
            </a:r>
            <a:endParaRPr sz="1800">
              <a:solidFill>
                <a:srgbClr val="FFFFFF"/>
              </a:solidFill>
              <a:latin typeface="Calibri"/>
              <a:ea typeface="Calibri"/>
              <a:cs typeface="Calibri"/>
              <a:sym typeface="Calibri"/>
            </a:endParaRPr>
          </a:p>
          <a:p>
            <a:pPr marL="0" lvl="0" indent="0" algn="just">
              <a:spcBef>
                <a:spcPts val="40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
              <a:srgbClr val="62D2EF"/>
            </a:gs>
            <a:gs pos="100000">
              <a:srgbClr val="05578D"/>
            </a:gs>
          </a:gsLst>
          <a:lin ang="6120000" scaled="0"/>
        </a:gradFill>
        <a:effectLst/>
      </p:bgPr>
    </p:bg>
    <p:spTree>
      <p:nvGrpSpPr>
        <p:cNvPr id="1" name="Shape 176"/>
        <p:cNvGrpSpPr/>
        <p:nvPr/>
      </p:nvGrpSpPr>
      <p:grpSpPr>
        <a:xfrm>
          <a:off x="0" y="0"/>
          <a:ext cx="0" cy="0"/>
          <a:chOff x="0" y="0"/>
          <a:chExt cx="0" cy="0"/>
        </a:xfrm>
      </p:grpSpPr>
      <p:sp>
        <p:nvSpPr>
          <p:cNvPr id="177" name="Shape 177"/>
          <p:cNvSpPr/>
          <p:nvPr/>
        </p:nvSpPr>
        <p:spPr>
          <a:xfrm>
            <a:off x="1403648" y="56138"/>
            <a:ext cx="5976664" cy="680186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 </a:t>
            </a:r>
            <a:r>
              <a:rPr lang="pt-BR" sz="800" b="0" i="0" u="none" strike="noStrike" cap="none">
                <a:solidFill>
                  <a:srgbClr val="000000"/>
                </a:solidFill>
                <a:latin typeface="Arial"/>
                <a:ea typeface="Arial"/>
                <a:cs typeface="Arial"/>
                <a:sym typeface="Arial"/>
              </a:rPr>
              <a:t>SUBSECRETARIA DE ATENÇÃO PRIMÁRIA, VIGILANCIA E PROMOÇÃO DA SAÚDE. </a:t>
            </a:r>
            <a:endParaRPr/>
          </a:p>
          <a:p>
            <a:pPr marL="0" marR="0" lvl="0" indent="0" algn="l" rtl="0">
              <a:lnSpc>
                <a:spcPct val="100000"/>
              </a:lnSpc>
              <a:spcBef>
                <a:spcPts val="0"/>
              </a:spcBef>
              <a:spcAft>
                <a:spcPts val="0"/>
              </a:spcAft>
              <a:buNone/>
            </a:pP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pt-BR" sz="800" b="1" i="0" u="none" strike="noStrike" cap="none">
                <a:solidFill>
                  <a:srgbClr val="000000"/>
                </a:solidFill>
                <a:latin typeface="Arial"/>
                <a:ea typeface="Arial"/>
                <a:cs typeface="Arial"/>
                <a:sym typeface="Arial"/>
              </a:rPr>
              <a:t>ROTEIRO DE ATIVIDADES DO ACOLHIMENTO MÃE-BEBÊ </a:t>
            </a:r>
            <a:endParaRPr/>
          </a:p>
          <a:p>
            <a:pPr marL="0" marR="0" lvl="0" indent="0" algn="l" rtl="0">
              <a:lnSpc>
                <a:spcPct val="100000"/>
              </a:lnSpc>
              <a:spcBef>
                <a:spcPts val="0"/>
              </a:spcBef>
              <a:spcAft>
                <a:spcPts val="0"/>
              </a:spcAft>
              <a:buNone/>
            </a:pPr>
            <a:r>
              <a:rPr lang="pt-BR" sz="800" b="1" i="0" u="none" strike="noStrike" cap="none">
                <a:solidFill>
                  <a:srgbClr val="000000"/>
                </a:solidFill>
                <a:latin typeface="Arial"/>
                <a:ea typeface="Arial"/>
                <a:cs typeface="Arial"/>
                <a:sym typeface="Arial"/>
              </a:rPr>
              <a:t>Dados gerais de identificação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Nome da Mãe: _____________________________________ Idade: ______ Prontuário ____________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Nome do Pai: _____________________________________ Idade: ______ Prontuário _____________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Nome do(a) RN: _____________________________________ Idade: ______ Prontuário ___________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Local do Parto __________________________ Tipo de Parto: ( ) Normal ( ) Fórceps ( ) Cesáreo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Data do Parto: ____/ ____/_____ Data da alta: ____/____/_____Data do Acolhimento: ____/____/_______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Registro de Nascimento ( ) Sim ( ) Não </a:t>
            </a:r>
            <a:endParaRPr/>
          </a:p>
          <a:p>
            <a:pPr marL="0" marR="0" lvl="0" indent="0" algn="l" rtl="0">
              <a:lnSpc>
                <a:spcPct val="100000"/>
              </a:lnSpc>
              <a:spcBef>
                <a:spcPts val="0"/>
              </a:spcBef>
              <a:spcAft>
                <a:spcPts val="0"/>
              </a:spcAft>
              <a:buNone/>
            </a:pPr>
            <a:r>
              <a:rPr lang="pt-BR" sz="800" b="1" i="0" u="none" strike="noStrike" cap="none">
                <a:solidFill>
                  <a:srgbClr val="000000"/>
                </a:solidFill>
                <a:latin typeface="Arial"/>
                <a:ea typeface="Arial"/>
                <a:cs typeface="Arial"/>
                <a:sym typeface="Arial"/>
              </a:rPr>
              <a:t>Avaliação do(a) RN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RNR ( RN de Risco): ( ) Sim Código: ______________________________________________ ( ) Não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Queixas: _____________________________________________________________________________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Icterícia? ( ) Sim ( ) Não Lesão na Pele: ( ) Sim ( ) Não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Coto Umbiliacal: ( ) secreção ( ) eritema ( ) sem alterações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Aleitamento Materno: ( )Somente leite materno- LM ( )LM + água, chá ou suco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 )LM + outro leite ( )Somente outro leite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Avaliação da mamada: mamilos, pega e posição – Alterações: ( ) Sim ( ) Não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Quais: _______________________________________________________________________________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Encaminhada para o apoio ao AM? ( )Sim ( )Não Onde: ___________________________________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Vacinas aplicadas na maternidade: ( ) BCG ( ) Hepatite B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Pai tem contato com a criança? ( ) Sim ( ) Não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Quem ajuda você com o bebê? ( ) Pai ( ) Ninguém ( ) Outro: ______________________________ </a:t>
            </a:r>
            <a:endParaRPr/>
          </a:p>
          <a:p>
            <a:pPr marL="0" marR="0" lvl="0" indent="0" algn="l" rtl="0">
              <a:lnSpc>
                <a:spcPct val="100000"/>
              </a:lnSpc>
              <a:spcBef>
                <a:spcPts val="0"/>
              </a:spcBef>
              <a:spcAft>
                <a:spcPts val="0"/>
              </a:spcAft>
              <a:buNone/>
            </a:pPr>
            <a:r>
              <a:rPr lang="pt-BR" sz="800" b="1" i="0" u="none" strike="noStrike" cap="none">
                <a:solidFill>
                  <a:srgbClr val="000000"/>
                </a:solidFill>
                <a:latin typeface="Arial"/>
                <a:ea typeface="Arial"/>
                <a:cs typeface="Arial"/>
                <a:sym typeface="Arial"/>
              </a:rPr>
              <a:t>Avaliação da Mãe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Relação com o bebê: ( ) Tranquila ( ) Conflituosa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Relação com o Parceiro: ( ) Tranquila ( ) Conflituosa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Queixa: _______________________________________________________________________________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Boas condições gerais de saúde: ( ) Sim ( ) Não Porquê? ___________________________________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Cicatriz cirúrgica em boas condições: ( ) Sim ( ) Não Febre? ( ) Sim ( ) Não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Sangramento Normal? ( ) Sim ( ) Não Evacuação e Micção s/ alteração? ( ) Sim ( ) Não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Mamas com alteração? ( ) Sim ( ) Não Qual? _____________________________________________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Encaminhada para o Planejamento Familiar? ( ) Sim ( ) Não Porquê ___________________________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Fornecido o método contraceptivo de espera? ( ) Sim ( ) Não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Desde que o bebê nasceu, você tem se sentido triste ou deprimida na maior parte do tempo?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 ) Sim ( ) Não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Desde que o bebê nasceu, você tem se sentido incapaz de sentir prazer nas atividades que antes eram prazerosas para você? ( )Sim ( )Não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Caso a paciente seja Rh( -), foi administrado imunoglobulina anti-Rh no pós-parto imediato? ( )Sim ( )Não </a:t>
            </a:r>
            <a:endParaRPr/>
          </a:p>
          <a:p>
            <a:pPr marL="0" marR="0" lvl="0" indent="0" algn="l" rtl="0">
              <a:lnSpc>
                <a:spcPct val="100000"/>
              </a:lnSpc>
              <a:spcBef>
                <a:spcPts val="0"/>
              </a:spcBef>
              <a:spcAft>
                <a:spcPts val="0"/>
              </a:spcAft>
              <a:buNone/>
            </a:pPr>
            <a:r>
              <a:rPr lang="pt-BR" sz="800" b="1" i="0" u="none" strike="noStrike" cap="none">
                <a:solidFill>
                  <a:srgbClr val="000000"/>
                </a:solidFill>
                <a:latin typeface="Arial"/>
                <a:ea typeface="Arial"/>
                <a:cs typeface="Arial"/>
                <a:sym typeface="Arial"/>
              </a:rPr>
              <a:t>Caso Não, encaminhar com urgência para maternidade de origem. </a:t>
            </a:r>
            <a:endParaRPr/>
          </a:p>
          <a:p>
            <a:pPr marL="0" marR="0" lvl="0" indent="0" algn="l" rtl="0">
              <a:lnSpc>
                <a:spcPct val="100000"/>
              </a:lnSpc>
              <a:spcBef>
                <a:spcPts val="0"/>
              </a:spcBef>
              <a:spcAft>
                <a:spcPts val="0"/>
              </a:spcAft>
              <a:buNone/>
            </a:pPr>
            <a:r>
              <a:rPr lang="pt-BR" sz="800" b="1" i="0" u="none" strike="noStrike" cap="none">
                <a:solidFill>
                  <a:srgbClr val="000000"/>
                </a:solidFill>
                <a:latin typeface="Arial"/>
                <a:ea typeface="Arial"/>
                <a:cs typeface="Arial"/>
                <a:sym typeface="Arial"/>
              </a:rPr>
              <a:t>Ações de saúde realizadas no acolhimento </a:t>
            </a:r>
            <a:endParaRPr/>
          </a:p>
          <a:p>
            <a:pPr marL="0" marR="0" lvl="0" indent="0" algn="l" rtl="0">
              <a:lnSpc>
                <a:spcPct val="100000"/>
              </a:lnSpc>
              <a:spcBef>
                <a:spcPts val="0"/>
              </a:spcBef>
              <a:spcAft>
                <a:spcPts val="0"/>
              </a:spcAft>
              <a:buNone/>
            </a:pPr>
            <a:r>
              <a:rPr lang="pt-BR" sz="800" b="1" i="0" u="none" strike="noStrike" cap="none">
                <a:solidFill>
                  <a:srgbClr val="000000"/>
                </a:solidFill>
                <a:latin typeface="Arial"/>
                <a:ea typeface="Arial"/>
                <a:cs typeface="Arial"/>
                <a:sym typeface="Arial"/>
              </a:rPr>
              <a:t>Para o Bebê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 ) Teste do Pezinho ( ) BCG ( )apoio ao aleitamento materno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Encaminhado para atendimento de urgência? ( ) Sim, porquê? ______________________________( )Não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Agendado consulta p/ acompanhamento do crescimento/desenvolvimento ____/____/______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Outras? Quais?_________________________________________________________________ </a:t>
            </a:r>
            <a:endParaRPr/>
          </a:p>
          <a:p>
            <a:pPr marL="0" marR="0" lvl="0" indent="0" algn="l" rtl="0">
              <a:lnSpc>
                <a:spcPct val="100000"/>
              </a:lnSpc>
              <a:spcBef>
                <a:spcPts val="0"/>
              </a:spcBef>
              <a:spcAft>
                <a:spcPts val="0"/>
              </a:spcAft>
              <a:buNone/>
            </a:pPr>
            <a:r>
              <a:rPr lang="pt-BR" sz="800" b="1" i="0" u="none" strike="noStrike" cap="none">
                <a:solidFill>
                  <a:srgbClr val="000000"/>
                </a:solidFill>
                <a:latin typeface="Arial"/>
                <a:ea typeface="Arial"/>
                <a:cs typeface="Arial"/>
                <a:sym typeface="Arial"/>
              </a:rPr>
              <a:t>Para a Mãe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 ) Recepção ( ) Informação ( )Vacina para Rubéola ( ) dT ( ) retirada de pontos data: ___/___/___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Encaminhado para atendimento de urgência? ( ) Sim, porquê? ______________________________( )Não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Agendada consulta de puerpério para ____/_____/________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Agendada na saúde bucal para ____/_____/________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Se &lt; 15 anos: agendado consulta na clínica de Adolêscente? ( )Sim ____/____/_______ ( )Não </a:t>
            </a:r>
            <a:endParaRPr/>
          </a:p>
          <a:p>
            <a:pPr marL="0" marR="0" lvl="0" indent="0" algn="l" rtl="0">
              <a:lnSpc>
                <a:spcPct val="100000"/>
              </a:lnSpc>
              <a:spcBef>
                <a:spcPts val="0"/>
              </a:spcBef>
              <a:spcAft>
                <a:spcPts val="0"/>
              </a:spcAft>
              <a:buNone/>
            </a:pPr>
            <a:r>
              <a:rPr lang="pt-BR" sz="800" b="0" i="0" u="none" strike="noStrike" cap="none">
                <a:solidFill>
                  <a:srgbClr val="000000"/>
                </a:solidFill>
                <a:latin typeface="Arial"/>
                <a:ea typeface="Arial"/>
                <a:cs typeface="Arial"/>
                <a:sym typeface="Arial"/>
              </a:rPr>
              <a:t>Nome do Profissional: _______________________________ Equipe: ___________________ </a:t>
            </a:r>
            <a:endParaRPr sz="800" b="0" i="0" u="none" strike="noStrike" cap="none">
              <a:solidFill>
                <a:srgbClr val="000000"/>
              </a:solidFill>
              <a:latin typeface="Arial"/>
              <a:ea typeface="Arial"/>
              <a:cs typeface="Arial"/>
              <a:sym typeface="Arial"/>
            </a:endParaRPr>
          </a:p>
        </p:txBody>
      </p:sp>
      <p:sp>
        <p:nvSpPr>
          <p:cNvPr id="178" name="Shape 178"/>
          <p:cNvSpPr/>
          <p:nvPr/>
        </p:nvSpPr>
        <p:spPr>
          <a:xfrm>
            <a:off x="-2412776" y="0"/>
            <a:ext cx="7920879"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800" b="1" i="0" u="none" strike="noStrike" cap="none">
                <a:solidFill>
                  <a:srgbClr val="515151"/>
                </a:solidFill>
                <a:latin typeface="Arial"/>
                <a:ea typeface="Arial"/>
                <a:cs typeface="Arial"/>
                <a:sym typeface="Arial"/>
              </a:rPr>
              <a:t>Ficha de Acolhimento</a:t>
            </a:r>
            <a:endParaRPr sz="1800" b="1" i="0" u="none" strike="noStrike" cap="none">
              <a:solidFill>
                <a:srgbClr val="51515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ctrTitle"/>
          </p:nvPr>
        </p:nvSpPr>
        <p:spPr>
          <a:xfrm>
            <a:off x="533400" y="533400"/>
            <a:ext cx="6154800" cy="31242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400" name="Shape 400"/>
          <p:cNvSpPr txBox="1">
            <a:spLocks noGrp="1"/>
          </p:cNvSpPr>
          <p:nvPr>
            <p:ph type="subTitle" idx="1"/>
          </p:nvPr>
        </p:nvSpPr>
        <p:spPr>
          <a:xfrm>
            <a:off x="533400" y="3843868"/>
            <a:ext cx="4954200" cy="1913400"/>
          </a:xfrm>
          <a:prstGeom prst="rect">
            <a:avLst/>
          </a:prstGeom>
        </p:spPr>
        <p:txBody>
          <a:bodyPr spcFirstLastPara="1" wrap="square" lIns="91425" tIns="91425" rIns="91425" bIns="91425" anchor="t" anchorCtr="0">
            <a:noAutofit/>
          </a:bodyPr>
          <a:lstStyle/>
          <a:p>
            <a:pPr marL="0" lvl="0" indent="0">
              <a:spcBef>
                <a:spcPts val="400"/>
              </a:spcBef>
              <a:spcAft>
                <a:spcPts val="0"/>
              </a:spcAft>
              <a:buNone/>
            </a:pPr>
            <a:endParaRPr/>
          </a:p>
        </p:txBody>
      </p:sp>
      <p:pic>
        <p:nvPicPr>
          <p:cNvPr id="401" name="Shape 401"/>
          <p:cNvPicPr preferRelativeResize="0"/>
          <p:nvPr/>
        </p:nvPicPr>
        <p:blipFill>
          <a:blip r:embed="rId3">
            <a:alphaModFix/>
          </a:blip>
          <a:stretch>
            <a:fillRect/>
          </a:stretch>
        </p:blipFill>
        <p:spPr>
          <a:xfrm>
            <a:off x="177225" y="166700"/>
            <a:ext cx="5923500" cy="3328250"/>
          </a:xfrm>
          <a:prstGeom prst="rect">
            <a:avLst/>
          </a:prstGeom>
          <a:noFill/>
          <a:ln>
            <a:noFill/>
          </a:ln>
        </p:spPr>
      </p:pic>
      <p:pic>
        <p:nvPicPr>
          <p:cNvPr id="402" name="Shape 402"/>
          <p:cNvPicPr preferRelativeResize="0"/>
          <p:nvPr/>
        </p:nvPicPr>
        <p:blipFill>
          <a:blip r:embed="rId4">
            <a:alphaModFix/>
          </a:blip>
          <a:stretch>
            <a:fillRect/>
          </a:stretch>
        </p:blipFill>
        <p:spPr>
          <a:xfrm>
            <a:off x="4368700" y="3760525"/>
            <a:ext cx="4342674" cy="2849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ctrTitle"/>
          </p:nvPr>
        </p:nvSpPr>
        <p:spPr>
          <a:xfrm>
            <a:off x="533400" y="533400"/>
            <a:ext cx="6154800" cy="31242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409" name="Shape 409"/>
          <p:cNvSpPr txBox="1">
            <a:spLocks noGrp="1"/>
          </p:cNvSpPr>
          <p:nvPr>
            <p:ph type="subTitle" idx="1"/>
          </p:nvPr>
        </p:nvSpPr>
        <p:spPr>
          <a:xfrm>
            <a:off x="533400" y="3843868"/>
            <a:ext cx="4954200" cy="1913400"/>
          </a:xfrm>
          <a:prstGeom prst="rect">
            <a:avLst/>
          </a:prstGeom>
        </p:spPr>
        <p:txBody>
          <a:bodyPr spcFirstLastPara="1" wrap="square" lIns="91425" tIns="91425" rIns="91425" bIns="91425" anchor="t" anchorCtr="0">
            <a:noAutofit/>
          </a:bodyPr>
          <a:lstStyle/>
          <a:p>
            <a:pPr marL="0" lvl="0" indent="0">
              <a:spcBef>
                <a:spcPts val="400"/>
              </a:spcBef>
              <a:spcAft>
                <a:spcPts val="0"/>
              </a:spcAft>
              <a:buNone/>
            </a:pPr>
            <a:endParaRPr/>
          </a:p>
        </p:txBody>
      </p:sp>
      <p:pic>
        <p:nvPicPr>
          <p:cNvPr id="410" name="Shape 410"/>
          <p:cNvPicPr preferRelativeResize="0"/>
          <p:nvPr/>
        </p:nvPicPr>
        <p:blipFill>
          <a:blip r:embed="rId3">
            <a:alphaModFix/>
          </a:blip>
          <a:stretch>
            <a:fillRect/>
          </a:stretch>
        </p:blipFill>
        <p:spPr>
          <a:xfrm>
            <a:off x="1400385" y="1008563"/>
            <a:ext cx="6343225" cy="4840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ctrTitle"/>
          </p:nvPr>
        </p:nvSpPr>
        <p:spPr>
          <a:xfrm>
            <a:off x="611560" y="1988840"/>
            <a:ext cx="7851648" cy="18288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54EEC5"/>
              </a:buClr>
              <a:buSzPts val="1400"/>
              <a:buFont typeface="Calibri"/>
              <a:buNone/>
            </a:pPr>
            <a:r>
              <a:rPr lang="pt-BR" sz="5600" b="1" i="0" u="none" strike="noStrike" cap="none">
                <a:solidFill>
                  <a:srgbClr val="54EEC5"/>
                </a:solidFill>
                <a:latin typeface="Calibri"/>
                <a:ea typeface="Calibri"/>
                <a:cs typeface="Calibri"/>
                <a:sym typeface="Calibri"/>
              </a:rPr>
              <a:t>Procedimentos para coleta</a:t>
            </a:r>
            <a:endParaRPr sz="4400" b="0" i="0" u="none" strike="noStrike" cap="none">
              <a:solidFill>
                <a:schemeClr val="lt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457200" y="274637"/>
            <a:ext cx="8229600" cy="1143000"/>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chemeClr val="dk2"/>
              </a:buClr>
              <a:buSzPts val="1250"/>
              <a:buFont typeface="Calibri"/>
              <a:buNone/>
            </a:pPr>
            <a:r>
              <a:rPr lang="pt-BR" sz="5000" b="1" i="0" u="none" strike="noStrike" cap="none">
                <a:solidFill>
                  <a:srgbClr val="002060"/>
                </a:solidFill>
                <a:latin typeface="Calibri"/>
                <a:ea typeface="Calibri"/>
                <a:cs typeface="Calibri"/>
                <a:sym typeface="Calibri"/>
              </a:rPr>
              <a:t>Material para coleta</a:t>
            </a:r>
            <a:endParaRPr sz="3200" b="0" i="0" u="none" strike="noStrike" cap="none">
              <a:solidFill>
                <a:schemeClr val="lt1"/>
              </a:solidFill>
              <a:latin typeface="Century Gothic"/>
              <a:ea typeface="Century Gothic"/>
              <a:cs typeface="Century Gothic"/>
              <a:sym typeface="Century Gothic"/>
            </a:endParaRPr>
          </a:p>
        </p:txBody>
      </p:sp>
      <p:pic>
        <p:nvPicPr>
          <p:cNvPr id="423" name="Shape 423"/>
          <p:cNvPicPr preferRelativeResize="0">
            <a:picLocks noGrp="1"/>
          </p:cNvPicPr>
          <p:nvPr>
            <p:ph type="body" idx="1"/>
          </p:nvPr>
        </p:nvPicPr>
        <p:blipFill rotWithShape="1">
          <a:blip r:embed="rId3">
            <a:alphaModFix/>
          </a:blip>
          <a:srcRect/>
          <a:stretch/>
        </p:blipFill>
        <p:spPr>
          <a:xfrm>
            <a:off x="153988" y="1568450"/>
            <a:ext cx="3529012" cy="1397000"/>
          </a:xfrm>
          <a:prstGeom prst="rect">
            <a:avLst/>
          </a:prstGeom>
          <a:noFill/>
          <a:ln w="38100" cap="sq" cmpd="sng">
            <a:solidFill>
              <a:srgbClr val="7F7F7F"/>
            </a:solidFill>
            <a:prstDash val="solid"/>
            <a:miter lim="8000"/>
            <a:headEnd type="none" w="sm" len="sm"/>
            <a:tailEnd type="none" w="sm" len="sm"/>
          </a:ln>
        </p:spPr>
      </p:pic>
      <p:grpSp>
        <p:nvGrpSpPr>
          <p:cNvPr id="424" name="Shape 424"/>
          <p:cNvGrpSpPr/>
          <p:nvPr/>
        </p:nvGrpSpPr>
        <p:grpSpPr>
          <a:xfrm>
            <a:off x="153988" y="1577974"/>
            <a:ext cx="1146175" cy="1384299"/>
            <a:chOff x="179511" y="1639640"/>
            <a:chExt cx="1216025" cy="1500187"/>
          </a:xfrm>
        </p:grpSpPr>
        <p:cxnSp>
          <p:nvCxnSpPr>
            <p:cNvPr id="425" name="Shape 425"/>
            <p:cNvCxnSpPr/>
            <p:nvPr/>
          </p:nvCxnSpPr>
          <p:spPr>
            <a:xfrm rot="5400000">
              <a:off x="644600" y="2388891"/>
              <a:ext cx="1500187" cy="1685"/>
            </a:xfrm>
            <a:prstGeom prst="straightConnector1">
              <a:avLst/>
            </a:prstGeom>
            <a:noFill/>
            <a:ln w="9525" cap="flat" cmpd="sng">
              <a:solidFill>
                <a:srgbClr val="125092"/>
              </a:solidFill>
              <a:prstDash val="dash"/>
              <a:round/>
              <a:headEnd type="none" w="sm" len="sm"/>
              <a:tailEnd type="none" w="sm" len="sm"/>
            </a:ln>
          </p:spPr>
        </p:cxnSp>
        <p:cxnSp>
          <p:nvCxnSpPr>
            <p:cNvPr id="426" name="Shape 426"/>
            <p:cNvCxnSpPr/>
            <p:nvPr/>
          </p:nvCxnSpPr>
          <p:spPr>
            <a:xfrm>
              <a:off x="179511" y="1997483"/>
              <a:ext cx="1214340" cy="1720"/>
            </a:xfrm>
            <a:prstGeom prst="straightConnector1">
              <a:avLst/>
            </a:prstGeom>
            <a:noFill/>
            <a:ln w="9525" cap="flat" cmpd="sng">
              <a:solidFill>
                <a:srgbClr val="125092"/>
              </a:solidFill>
              <a:prstDash val="dash"/>
              <a:round/>
              <a:headEnd type="none" w="sm" len="sm"/>
              <a:tailEnd type="none" w="sm" len="sm"/>
            </a:ln>
          </p:spPr>
        </p:cxnSp>
        <p:cxnSp>
          <p:nvCxnSpPr>
            <p:cNvPr id="427" name="Shape 427"/>
            <p:cNvCxnSpPr/>
            <p:nvPr/>
          </p:nvCxnSpPr>
          <p:spPr>
            <a:xfrm>
              <a:off x="179511" y="2353606"/>
              <a:ext cx="1214340" cy="1720"/>
            </a:xfrm>
            <a:prstGeom prst="straightConnector1">
              <a:avLst/>
            </a:prstGeom>
            <a:noFill/>
            <a:ln w="9525" cap="flat" cmpd="sng">
              <a:solidFill>
                <a:srgbClr val="125092"/>
              </a:solidFill>
              <a:prstDash val="dash"/>
              <a:round/>
              <a:headEnd type="none" w="sm" len="sm"/>
              <a:tailEnd type="none" w="sm" len="sm"/>
            </a:ln>
          </p:spPr>
        </p:cxnSp>
        <p:cxnSp>
          <p:nvCxnSpPr>
            <p:cNvPr id="428" name="Shape 428"/>
            <p:cNvCxnSpPr/>
            <p:nvPr/>
          </p:nvCxnSpPr>
          <p:spPr>
            <a:xfrm>
              <a:off x="179511" y="2781983"/>
              <a:ext cx="1214340" cy="1720"/>
            </a:xfrm>
            <a:prstGeom prst="straightConnector1">
              <a:avLst/>
            </a:prstGeom>
            <a:noFill/>
            <a:ln w="9525" cap="flat" cmpd="sng">
              <a:solidFill>
                <a:srgbClr val="125092"/>
              </a:solidFill>
              <a:prstDash val="dash"/>
              <a:round/>
              <a:headEnd type="none" w="sm" len="sm"/>
              <a:tailEnd type="none" w="sm" len="sm"/>
            </a:ln>
          </p:spPr>
        </p:cxnSp>
        <p:sp>
          <p:nvSpPr>
            <p:cNvPr id="429" name="Shape 429"/>
            <p:cNvSpPr/>
            <p:nvPr/>
          </p:nvSpPr>
          <p:spPr>
            <a:xfrm>
              <a:off x="250250" y="2781983"/>
              <a:ext cx="286321" cy="285585"/>
            </a:xfrm>
            <a:prstGeom prst="ellipse">
              <a:avLst/>
            </a:prstGeom>
            <a:noFill/>
            <a:ln w="9525" cap="flat" cmpd="sng">
              <a:solidFill>
                <a:srgbClr val="145191"/>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chemeClr val="lt1"/>
                </a:solidFill>
                <a:latin typeface="Merriweather"/>
                <a:ea typeface="Merriweather"/>
                <a:cs typeface="Merriweather"/>
                <a:sym typeface="Merriweather"/>
              </a:endParaRPr>
            </a:p>
          </p:txBody>
        </p:sp>
        <p:sp>
          <p:nvSpPr>
            <p:cNvPr id="430" name="Shape 430"/>
            <p:cNvSpPr/>
            <p:nvPr/>
          </p:nvSpPr>
          <p:spPr>
            <a:xfrm>
              <a:off x="250250" y="2425861"/>
              <a:ext cx="286321" cy="285585"/>
            </a:xfrm>
            <a:prstGeom prst="ellipse">
              <a:avLst/>
            </a:prstGeom>
            <a:noFill/>
            <a:ln w="9525" cap="flat" cmpd="sng">
              <a:solidFill>
                <a:srgbClr val="14519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chemeClr val="lt1"/>
                </a:solidFill>
                <a:latin typeface="Merriweather"/>
                <a:ea typeface="Merriweather"/>
                <a:cs typeface="Merriweather"/>
                <a:sym typeface="Merriweather"/>
              </a:endParaRPr>
            </a:p>
          </p:txBody>
        </p:sp>
        <p:sp>
          <p:nvSpPr>
            <p:cNvPr id="431" name="Shape 431"/>
            <p:cNvSpPr/>
            <p:nvPr/>
          </p:nvSpPr>
          <p:spPr>
            <a:xfrm>
              <a:off x="250250" y="2068019"/>
              <a:ext cx="286321" cy="285585"/>
            </a:xfrm>
            <a:prstGeom prst="ellipse">
              <a:avLst/>
            </a:prstGeom>
            <a:noFill/>
            <a:ln w="9525" cap="flat" cmpd="sng">
              <a:solidFill>
                <a:srgbClr val="14519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chemeClr val="lt1"/>
                </a:solidFill>
                <a:latin typeface="Merriweather"/>
                <a:ea typeface="Merriweather"/>
                <a:cs typeface="Merriweather"/>
                <a:sym typeface="Merriweather"/>
              </a:endParaRPr>
            </a:p>
          </p:txBody>
        </p:sp>
        <p:sp>
          <p:nvSpPr>
            <p:cNvPr id="432" name="Shape 432"/>
            <p:cNvSpPr/>
            <p:nvPr/>
          </p:nvSpPr>
          <p:spPr>
            <a:xfrm>
              <a:off x="250250" y="1711897"/>
              <a:ext cx="286321" cy="285585"/>
            </a:xfrm>
            <a:prstGeom prst="ellipse">
              <a:avLst/>
            </a:prstGeom>
            <a:noFill/>
            <a:ln w="9525" cap="flat" cmpd="sng">
              <a:solidFill>
                <a:srgbClr val="14519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chemeClr val="lt1"/>
                </a:solidFill>
                <a:latin typeface="Merriweather"/>
                <a:ea typeface="Merriweather"/>
                <a:cs typeface="Merriweather"/>
                <a:sym typeface="Merriweather"/>
              </a:endParaRPr>
            </a:p>
          </p:txBody>
        </p:sp>
      </p:grpSp>
      <p:pic>
        <p:nvPicPr>
          <p:cNvPr id="433" name="Shape 433"/>
          <p:cNvPicPr preferRelativeResize="0"/>
          <p:nvPr/>
        </p:nvPicPr>
        <p:blipFill rotWithShape="1">
          <a:blip r:embed="rId4">
            <a:alphaModFix/>
          </a:blip>
          <a:srcRect/>
          <a:stretch/>
        </p:blipFill>
        <p:spPr>
          <a:xfrm>
            <a:off x="6732239" y="1412775"/>
            <a:ext cx="2149474" cy="1898649"/>
          </a:xfrm>
          <a:prstGeom prst="rect">
            <a:avLst/>
          </a:prstGeom>
          <a:noFill/>
          <a:ln w="38100" cap="sq" cmpd="sng">
            <a:solidFill>
              <a:srgbClr val="7F7F7F"/>
            </a:solidFill>
            <a:prstDash val="solid"/>
            <a:miter lim="8000"/>
            <a:headEnd type="none" w="sm" len="sm"/>
            <a:tailEnd type="none" w="sm" len="sm"/>
          </a:ln>
        </p:spPr>
      </p:pic>
      <p:sp>
        <p:nvSpPr>
          <p:cNvPr id="434" name="Shape 434"/>
          <p:cNvSpPr txBox="1"/>
          <p:nvPr/>
        </p:nvSpPr>
        <p:spPr>
          <a:xfrm>
            <a:off x="6264275" y="3356992"/>
            <a:ext cx="2879724" cy="369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50"/>
              <a:buFont typeface="Merriweather"/>
              <a:buNone/>
            </a:pPr>
            <a:r>
              <a:rPr lang="pt-BR" sz="1800" b="1" i="0" u="none" strike="noStrike" cap="none">
                <a:solidFill>
                  <a:schemeClr val="dk1"/>
                </a:solidFill>
                <a:latin typeface="Merriweather"/>
                <a:ea typeface="Merriweather"/>
                <a:cs typeface="Merriweather"/>
                <a:sym typeface="Merriweather"/>
              </a:rPr>
              <a:t>Luvas de procedimento </a:t>
            </a:r>
            <a:endParaRPr sz="1400" b="0" i="0" u="none" strike="noStrike" cap="none">
              <a:solidFill>
                <a:srgbClr val="000000"/>
              </a:solidFill>
              <a:latin typeface="Arial"/>
              <a:ea typeface="Arial"/>
              <a:cs typeface="Arial"/>
              <a:sym typeface="Arial"/>
            </a:endParaRPr>
          </a:p>
        </p:txBody>
      </p:sp>
      <p:sp>
        <p:nvSpPr>
          <p:cNvPr id="435" name="Shape 435"/>
          <p:cNvSpPr txBox="1"/>
          <p:nvPr/>
        </p:nvSpPr>
        <p:spPr>
          <a:xfrm>
            <a:off x="755575" y="5085183"/>
            <a:ext cx="1727199" cy="36988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50"/>
              <a:buFont typeface="Merriweather"/>
              <a:buNone/>
            </a:pPr>
            <a:r>
              <a:rPr lang="pt-BR" sz="1800" b="1" i="0" u="none" strike="noStrike" cap="none">
                <a:solidFill>
                  <a:schemeClr val="dk1"/>
                </a:solidFill>
                <a:latin typeface="Merriweather"/>
                <a:ea typeface="Merriweather"/>
                <a:cs typeface="Merriweather"/>
                <a:sym typeface="Merriweather"/>
              </a:rPr>
              <a:t>Lanceta</a:t>
            </a:r>
            <a:endParaRPr sz="1400" b="0" i="0" u="none" strike="noStrike" cap="none">
              <a:solidFill>
                <a:srgbClr val="000000"/>
              </a:solidFill>
              <a:latin typeface="Arial"/>
              <a:ea typeface="Arial"/>
              <a:cs typeface="Arial"/>
              <a:sym typeface="Arial"/>
            </a:endParaRPr>
          </a:p>
        </p:txBody>
      </p:sp>
      <p:sp>
        <p:nvSpPr>
          <p:cNvPr id="436" name="Shape 436"/>
          <p:cNvSpPr txBox="1"/>
          <p:nvPr/>
        </p:nvSpPr>
        <p:spPr>
          <a:xfrm>
            <a:off x="1017587" y="3074988"/>
            <a:ext cx="1628775" cy="3682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50"/>
              <a:buFont typeface="Merriweather"/>
              <a:buNone/>
            </a:pPr>
            <a:r>
              <a:rPr lang="pt-BR" sz="1800" b="1" i="0" u="none" strike="noStrike" cap="none">
                <a:solidFill>
                  <a:schemeClr val="dk1"/>
                </a:solidFill>
                <a:latin typeface="Merriweather"/>
                <a:ea typeface="Merriweather"/>
                <a:cs typeface="Merriweather"/>
                <a:sym typeface="Merriweather"/>
              </a:rPr>
              <a:t>Papel filtro</a:t>
            </a:r>
            <a:endParaRPr sz="1400" b="0" i="0" u="none" strike="noStrike" cap="none">
              <a:solidFill>
                <a:srgbClr val="000000"/>
              </a:solidFill>
              <a:latin typeface="Arial"/>
              <a:ea typeface="Arial"/>
              <a:cs typeface="Arial"/>
              <a:sym typeface="Arial"/>
            </a:endParaRPr>
          </a:p>
        </p:txBody>
      </p:sp>
      <p:pic>
        <p:nvPicPr>
          <p:cNvPr id="437" name="Shape 437"/>
          <p:cNvPicPr preferRelativeResize="0"/>
          <p:nvPr/>
        </p:nvPicPr>
        <p:blipFill rotWithShape="1">
          <a:blip r:embed="rId5">
            <a:alphaModFix/>
          </a:blip>
          <a:srcRect/>
          <a:stretch/>
        </p:blipFill>
        <p:spPr>
          <a:xfrm>
            <a:off x="5148064" y="5085184"/>
            <a:ext cx="1298451" cy="1296144"/>
          </a:xfrm>
          <a:prstGeom prst="rect">
            <a:avLst/>
          </a:prstGeom>
          <a:noFill/>
          <a:ln w="38100" cap="sq" cmpd="sng">
            <a:solidFill>
              <a:srgbClr val="7F7F7F"/>
            </a:solidFill>
            <a:prstDash val="solid"/>
            <a:miter lim="8000"/>
            <a:headEnd type="none" w="sm" len="sm"/>
            <a:tailEnd type="none" w="sm" len="sm"/>
          </a:ln>
        </p:spPr>
      </p:pic>
      <p:pic>
        <p:nvPicPr>
          <p:cNvPr id="438" name="Shape 438"/>
          <p:cNvPicPr preferRelativeResize="0"/>
          <p:nvPr/>
        </p:nvPicPr>
        <p:blipFill rotWithShape="1">
          <a:blip r:embed="rId6">
            <a:alphaModFix/>
          </a:blip>
          <a:srcRect/>
          <a:stretch/>
        </p:blipFill>
        <p:spPr>
          <a:xfrm>
            <a:off x="6876256" y="3929062"/>
            <a:ext cx="2037557" cy="2214561"/>
          </a:xfrm>
          <a:prstGeom prst="rect">
            <a:avLst/>
          </a:prstGeom>
          <a:noFill/>
          <a:ln w="38100" cap="sq" cmpd="sng">
            <a:solidFill>
              <a:srgbClr val="7F7F7F"/>
            </a:solidFill>
            <a:prstDash val="solid"/>
            <a:miter lim="8000"/>
            <a:headEnd type="none" w="sm" len="sm"/>
            <a:tailEnd type="none" w="sm" len="sm"/>
          </a:ln>
        </p:spPr>
      </p:pic>
      <p:sp>
        <p:nvSpPr>
          <p:cNvPr id="439" name="Shape 439"/>
          <p:cNvSpPr txBox="1"/>
          <p:nvPr/>
        </p:nvSpPr>
        <p:spPr>
          <a:xfrm>
            <a:off x="4716016" y="6381327"/>
            <a:ext cx="2304256" cy="2978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Merriweather"/>
              <a:buNone/>
            </a:pPr>
            <a:r>
              <a:rPr lang="pt-BR" sz="1800" b="1" i="0" u="none" strike="noStrike" cap="none">
                <a:solidFill>
                  <a:schemeClr val="dk1"/>
                </a:solidFill>
                <a:latin typeface="Merriweather"/>
                <a:ea typeface="Merriweather"/>
                <a:cs typeface="Merriweather"/>
                <a:sym typeface="Merriweather"/>
              </a:rPr>
              <a:t>Gaze e ou algodão</a:t>
            </a:r>
            <a:endParaRPr sz="1400" b="0" i="0" u="none" strike="noStrike" cap="none">
              <a:solidFill>
                <a:srgbClr val="000000"/>
              </a:solidFill>
              <a:latin typeface="Arial"/>
              <a:ea typeface="Arial"/>
              <a:cs typeface="Arial"/>
              <a:sym typeface="Arial"/>
            </a:endParaRPr>
          </a:p>
        </p:txBody>
      </p:sp>
      <p:sp>
        <p:nvSpPr>
          <p:cNvPr id="440" name="Shape 440"/>
          <p:cNvSpPr txBox="1"/>
          <p:nvPr/>
        </p:nvSpPr>
        <p:spPr>
          <a:xfrm>
            <a:off x="7286625" y="6211887"/>
            <a:ext cx="1671637"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50"/>
              <a:buFont typeface="Merriweather"/>
              <a:buNone/>
            </a:pPr>
            <a:r>
              <a:rPr lang="pt-BR" sz="1800" b="1" i="0" u="none" strike="noStrike" cap="none">
                <a:solidFill>
                  <a:schemeClr val="dk1"/>
                </a:solidFill>
                <a:latin typeface="Merriweather"/>
                <a:ea typeface="Merriweather"/>
                <a:cs typeface="Merriweather"/>
                <a:sym typeface="Merriweather"/>
              </a:rPr>
              <a:t>Suporte para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450"/>
              <a:buFont typeface="Merriweather"/>
              <a:buNone/>
            </a:pPr>
            <a:r>
              <a:rPr lang="pt-BR" sz="1800" b="1" i="0" u="none" strike="noStrike" cap="none">
                <a:solidFill>
                  <a:schemeClr val="dk1"/>
                </a:solidFill>
                <a:latin typeface="Merriweather"/>
                <a:ea typeface="Merriweather"/>
                <a:cs typeface="Merriweather"/>
                <a:sym typeface="Merriweather"/>
              </a:rPr>
              <a:t>secagem</a:t>
            </a:r>
            <a:endParaRPr sz="1400" b="0" i="0" u="none" strike="noStrike" cap="none">
              <a:solidFill>
                <a:srgbClr val="000000"/>
              </a:solidFill>
              <a:latin typeface="Arial"/>
              <a:ea typeface="Arial"/>
              <a:cs typeface="Arial"/>
              <a:sym typeface="Arial"/>
            </a:endParaRPr>
          </a:p>
        </p:txBody>
      </p:sp>
      <p:pic>
        <p:nvPicPr>
          <p:cNvPr id="441" name="Shape 441"/>
          <p:cNvPicPr preferRelativeResize="0"/>
          <p:nvPr/>
        </p:nvPicPr>
        <p:blipFill rotWithShape="1">
          <a:blip r:embed="rId7">
            <a:alphaModFix/>
          </a:blip>
          <a:srcRect/>
          <a:stretch/>
        </p:blipFill>
        <p:spPr>
          <a:xfrm>
            <a:off x="3357562" y="2571750"/>
            <a:ext cx="2868611" cy="2295524"/>
          </a:xfrm>
          <a:prstGeom prst="rect">
            <a:avLst/>
          </a:prstGeom>
          <a:solidFill>
            <a:srgbClr val="EEEEEE"/>
          </a:solidFill>
          <a:ln w="88900" cap="sq" cmpd="sng">
            <a:solidFill>
              <a:srgbClr val="7F7F7F"/>
            </a:solidFill>
            <a:prstDash val="solid"/>
            <a:miter lim="8000"/>
            <a:headEnd type="none" w="sm" len="sm"/>
            <a:tailEnd type="none" w="sm" len="sm"/>
          </a:ln>
        </p:spPr>
      </p:pic>
      <p:sp>
        <p:nvSpPr>
          <p:cNvPr id="442" name="Shape 442"/>
          <p:cNvSpPr txBox="1"/>
          <p:nvPr/>
        </p:nvSpPr>
        <p:spPr>
          <a:xfrm>
            <a:off x="179512" y="6309320"/>
            <a:ext cx="2592288" cy="360040"/>
          </a:xfrm>
          <a:prstGeom prst="rect">
            <a:avLst/>
          </a:prstGeom>
          <a:solidFill>
            <a:srgbClr val="84F0DA"/>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275"/>
              <a:buFont typeface="Merriweather"/>
              <a:buNone/>
            </a:pPr>
            <a:r>
              <a:rPr lang="pt-BR" sz="1100" b="0" i="0" u="none" strike="noStrike" cap="none">
                <a:solidFill>
                  <a:schemeClr val="dk1"/>
                </a:solidFill>
                <a:latin typeface="Merriweather"/>
                <a:ea typeface="Merriweather"/>
                <a:cs typeface="Merriweather"/>
                <a:sym typeface="Merriweather"/>
              </a:rPr>
              <a:t>Fotos: Sala da Coleta, NAN-IEDE 2014</a:t>
            </a:r>
            <a:endParaRPr sz="1400" b="0" i="0" u="none" strike="noStrike" cap="none">
              <a:solidFill>
                <a:srgbClr val="000000"/>
              </a:solidFill>
              <a:latin typeface="Arial"/>
              <a:ea typeface="Arial"/>
              <a:cs typeface="Arial"/>
              <a:sym typeface="Arial"/>
            </a:endParaRPr>
          </a:p>
        </p:txBody>
      </p:sp>
      <p:pic>
        <p:nvPicPr>
          <p:cNvPr id="443" name="Shape 443"/>
          <p:cNvPicPr preferRelativeResize="0"/>
          <p:nvPr/>
        </p:nvPicPr>
        <p:blipFill rotWithShape="1">
          <a:blip r:embed="rId8">
            <a:alphaModFix/>
          </a:blip>
          <a:srcRect/>
          <a:stretch/>
        </p:blipFill>
        <p:spPr>
          <a:xfrm>
            <a:off x="3275856" y="5013176"/>
            <a:ext cx="1205879" cy="1296143"/>
          </a:xfrm>
          <a:prstGeom prst="rect">
            <a:avLst/>
          </a:prstGeom>
          <a:noFill/>
          <a:ln w="38100" cap="sq" cmpd="sng">
            <a:solidFill>
              <a:srgbClr val="7F7F7F"/>
            </a:solidFill>
            <a:prstDash val="solid"/>
            <a:miter lim="8000"/>
            <a:headEnd type="none" w="sm" len="sm"/>
            <a:tailEnd type="none" w="sm" len="sm"/>
          </a:ln>
        </p:spPr>
      </p:pic>
      <p:sp>
        <p:nvSpPr>
          <p:cNvPr id="444" name="Shape 444"/>
          <p:cNvSpPr txBox="1"/>
          <p:nvPr/>
        </p:nvSpPr>
        <p:spPr>
          <a:xfrm>
            <a:off x="3275856" y="6381328"/>
            <a:ext cx="1368152" cy="2880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50"/>
              <a:buFont typeface="Merriweather"/>
              <a:buNone/>
            </a:pPr>
            <a:r>
              <a:rPr lang="pt-BR" sz="1400" b="1" i="0" u="none" strike="noStrike" cap="none">
                <a:solidFill>
                  <a:schemeClr val="dk1"/>
                </a:solidFill>
                <a:latin typeface="Merriweather"/>
                <a:ea typeface="Merriweather"/>
                <a:cs typeface="Merriweather"/>
                <a:sym typeface="Merriweather"/>
              </a:rPr>
              <a:t>Álcool a 70%</a:t>
            </a:r>
            <a:endParaRPr sz="1400" b="0" i="0" u="none" strike="noStrike" cap="none">
              <a:solidFill>
                <a:srgbClr val="000000"/>
              </a:solidFill>
              <a:latin typeface="Arial"/>
              <a:ea typeface="Arial"/>
              <a:cs typeface="Arial"/>
              <a:sym typeface="Arial"/>
            </a:endParaRPr>
          </a:p>
        </p:txBody>
      </p:sp>
      <p:pic>
        <p:nvPicPr>
          <p:cNvPr id="445" name="Shape 445" descr="LANCETA ROXA.bmp"/>
          <p:cNvPicPr preferRelativeResize="0"/>
          <p:nvPr/>
        </p:nvPicPr>
        <p:blipFill rotWithShape="1">
          <a:blip r:embed="rId9">
            <a:alphaModFix/>
          </a:blip>
          <a:srcRect/>
          <a:stretch/>
        </p:blipFill>
        <p:spPr>
          <a:xfrm>
            <a:off x="323528" y="3645024"/>
            <a:ext cx="2592288" cy="1440160"/>
          </a:xfrm>
          <a:prstGeom prst="rect">
            <a:avLst/>
          </a:prstGeom>
          <a:noFill/>
          <a:ln w="38100" cap="sq" cmpd="sng">
            <a:solidFill>
              <a:srgbClr val="FEFEFE"/>
            </a:solidFill>
            <a:prstDash val="solid"/>
            <a:miter lim="800000"/>
            <a:headEnd type="none" w="sm" len="sm"/>
            <a:tailEnd type="none" w="sm" len="sm"/>
          </a:ln>
          <a:effectLst>
            <a:outerShdw blurRad="50800" dist="38100" dir="2700000" algn="tl" rotWithShape="0">
              <a:srgbClr val="000000">
                <a:alpha val="42352"/>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10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Shape 451" descr="LANCETA.bmp"/>
          <p:cNvPicPr preferRelativeResize="0"/>
          <p:nvPr/>
        </p:nvPicPr>
        <p:blipFill rotWithShape="1">
          <a:blip r:embed="rId3">
            <a:alphaModFix/>
          </a:blip>
          <a:srcRect/>
          <a:stretch/>
        </p:blipFill>
        <p:spPr>
          <a:xfrm>
            <a:off x="6320200" y="2262856"/>
            <a:ext cx="2618250" cy="2151744"/>
          </a:xfrm>
          <a:prstGeom prst="rect">
            <a:avLst/>
          </a:prstGeom>
          <a:noFill/>
          <a:ln>
            <a:noFill/>
          </a:ln>
        </p:spPr>
      </p:pic>
      <p:sp>
        <p:nvSpPr>
          <p:cNvPr id="452" name="Shape 452"/>
          <p:cNvSpPr txBox="1">
            <a:spLocks noGrp="1"/>
          </p:cNvSpPr>
          <p:nvPr>
            <p:ph type="title"/>
          </p:nvPr>
        </p:nvSpPr>
        <p:spPr>
          <a:xfrm>
            <a:off x="251520" y="0"/>
            <a:ext cx="8686800" cy="1052736"/>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chemeClr val="dk2"/>
              </a:buClr>
              <a:buSzPts val="700"/>
              <a:buFont typeface="Calibri"/>
              <a:buNone/>
            </a:pPr>
            <a:r>
              <a:rPr lang="pt-BR" sz="2800" b="1" i="0" u="none" strike="noStrike" cap="none">
                <a:solidFill>
                  <a:schemeClr val="dk2"/>
                </a:solidFill>
                <a:latin typeface="Calibri"/>
                <a:ea typeface="Calibri"/>
                <a:cs typeface="Calibri"/>
                <a:sym typeface="Calibri"/>
              </a:rPr>
              <a:t>Nova Lanceta para coleta </a:t>
            </a:r>
            <a:br>
              <a:rPr lang="pt-BR" sz="2800" b="1" i="0" u="none" strike="noStrike" cap="none">
                <a:solidFill>
                  <a:schemeClr val="dk2"/>
                </a:solidFill>
                <a:latin typeface="Calibri"/>
                <a:ea typeface="Calibri"/>
                <a:cs typeface="Calibri"/>
                <a:sym typeface="Calibri"/>
              </a:rPr>
            </a:br>
            <a:r>
              <a:rPr lang="pt-BR" sz="2800" b="1" i="0" u="none" strike="noStrike" cap="none">
                <a:solidFill>
                  <a:schemeClr val="dk2"/>
                </a:solidFill>
                <a:latin typeface="Calibri"/>
                <a:ea typeface="Calibri"/>
                <a:cs typeface="Calibri"/>
                <a:sym typeface="Calibri"/>
              </a:rPr>
              <a:t>PROLANCE MACRO FLUXO (LABVIX)</a:t>
            </a:r>
            <a:endParaRPr sz="2800" b="1" i="0" u="none" strike="noStrike" cap="none">
              <a:solidFill>
                <a:schemeClr val="dk2"/>
              </a:solidFill>
              <a:latin typeface="Calibri"/>
              <a:ea typeface="Calibri"/>
              <a:cs typeface="Calibri"/>
              <a:sym typeface="Calibri"/>
            </a:endParaRPr>
          </a:p>
        </p:txBody>
      </p:sp>
      <p:sp>
        <p:nvSpPr>
          <p:cNvPr id="453" name="Shape 453"/>
          <p:cNvSpPr/>
          <p:nvPr/>
        </p:nvSpPr>
        <p:spPr>
          <a:xfrm>
            <a:off x="65950" y="4485125"/>
            <a:ext cx="8872500" cy="22596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1600"/>
              <a:buFont typeface="Arial"/>
              <a:buNone/>
            </a:pPr>
            <a:r>
              <a:rPr lang="pt-BR" sz="1600" b="1" i="0" u="sng" strike="noStrike" cap="none">
                <a:solidFill>
                  <a:srgbClr val="FFFF00"/>
                </a:solidFill>
                <a:latin typeface="Century Gothic"/>
                <a:ea typeface="Century Gothic"/>
                <a:cs typeface="Century Gothic"/>
                <a:sym typeface="Century Gothic"/>
              </a:rPr>
              <a:t>MODO DE USAR:</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600"/>
              <a:buFont typeface="Arial"/>
              <a:buChar char="•"/>
            </a:pPr>
            <a:r>
              <a:rPr lang="pt-BR" sz="1600" b="1" i="0" u="none" strike="noStrike" cap="none">
                <a:solidFill>
                  <a:schemeClr val="lt1"/>
                </a:solidFill>
                <a:latin typeface="Century Gothic"/>
                <a:ea typeface="Century Gothic"/>
                <a:cs typeface="Century Gothic"/>
                <a:sym typeface="Century Gothic"/>
              </a:rPr>
              <a:t> Segurando a lanceta pelas bordas, destrave  a tampa protetora girando 360° ou mais;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1600"/>
              <a:buFont typeface="Arial"/>
              <a:buChar char="•"/>
            </a:pPr>
            <a:r>
              <a:rPr lang="pt-BR" sz="1600" b="1" i="0" u="none" strike="noStrike" cap="none">
                <a:solidFill>
                  <a:schemeClr val="lt1"/>
                </a:solidFill>
                <a:latin typeface="Century Gothic"/>
                <a:ea typeface="Century Gothic"/>
                <a:cs typeface="Century Gothic"/>
                <a:sym typeface="Century Gothic"/>
              </a:rPr>
              <a:t> Retire a tampa protetora, puxando-a para baixo;</a:t>
            </a:r>
            <a:endParaRPr sz="1600" b="1" i="0" u="none" strike="noStrike" cap="none">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600"/>
              <a:buFont typeface="Calibri"/>
              <a:buChar char="•"/>
            </a:pPr>
            <a:r>
              <a:rPr lang="pt-BR" sz="1600" b="1" i="0" u="none" strike="noStrike" cap="none">
                <a:solidFill>
                  <a:schemeClr val="dk1"/>
                </a:solidFill>
                <a:latin typeface="Century Gothic"/>
                <a:ea typeface="Century Gothic"/>
                <a:cs typeface="Century Gothic"/>
                <a:sym typeface="Century Gothic"/>
              </a:rPr>
              <a:t> </a:t>
            </a:r>
            <a:r>
              <a:rPr lang="pt-BR" sz="1600" b="1" i="0" u="none" strike="noStrike" cap="none">
                <a:solidFill>
                  <a:schemeClr val="lt1"/>
                </a:solidFill>
                <a:latin typeface="Century Gothic"/>
                <a:ea typeface="Century Gothic"/>
                <a:cs typeface="Century Gothic"/>
                <a:sym typeface="Century Gothic"/>
              </a:rPr>
              <a:t>Posicione a lanceta perpendicularmente no local da punção e pressione o Botão (Gatilho) para dispará-la;</a:t>
            </a:r>
            <a:endParaRPr sz="1600" b="1" i="0" u="none" strike="noStrike" cap="none">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chemeClr val="dk1"/>
              </a:buClr>
              <a:buSzPts val="1600"/>
              <a:buFont typeface="Calibri"/>
              <a:buChar char="•"/>
            </a:pPr>
            <a:r>
              <a:rPr lang="pt-BR" sz="1600" b="1" i="0" u="none" strike="noStrike" cap="none">
                <a:solidFill>
                  <a:schemeClr val="dk1"/>
                </a:solidFill>
                <a:latin typeface="Century Gothic"/>
                <a:ea typeface="Century Gothic"/>
                <a:cs typeface="Century Gothic"/>
                <a:sym typeface="Century Gothic"/>
              </a:rPr>
              <a:t> </a:t>
            </a:r>
            <a:r>
              <a:rPr lang="pt-BR" sz="1600" b="1" i="0" u="none" strike="noStrike" cap="none">
                <a:solidFill>
                  <a:schemeClr val="lt1"/>
                </a:solidFill>
                <a:latin typeface="Century Gothic"/>
                <a:ea typeface="Century Gothic"/>
                <a:cs typeface="Century Gothic"/>
                <a:sym typeface="Century Gothic"/>
              </a:rPr>
              <a:t>Aguarde formar uma grande gota;</a:t>
            </a:r>
            <a:endParaRPr sz="1600" b="1" i="0" u="none" strike="noStrike" cap="none">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entury Gothic"/>
              <a:ea typeface="Century Gothic"/>
              <a:cs typeface="Century Gothic"/>
              <a:sym typeface="Century Gothic"/>
            </a:endParaRPr>
          </a:p>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rgbClr val="C00000"/>
                </a:solidFill>
                <a:latin typeface="Century Gothic"/>
                <a:ea typeface="Century Gothic"/>
                <a:cs typeface="Century Gothic"/>
                <a:sym typeface="Century Gothic"/>
              </a:rPr>
              <a:t>Descarte a lanceta EM UM COLETOR DE PERFURO CORTANTE;</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rgbClr val="C00000"/>
                </a:solidFill>
                <a:latin typeface="Century Gothic"/>
                <a:ea typeface="Century Gothic"/>
                <a:cs typeface="Century Gothic"/>
                <a:sym typeface="Century Gothic"/>
              </a:rPr>
              <a:t>.</a:t>
            </a:r>
            <a:endParaRPr sz="1600" b="1" i="0" u="none" strike="noStrike" cap="none">
              <a:solidFill>
                <a:srgbClr val="C00000"/>
              </a:solidFill>
              <a:latin typeface="Century Gothic"/>
              <a:ea typeface="Century Gothic"/>
              <a:cs typeface="Century Gothic"/>
              <a:sym typeface="Century Gothic"/>
            </a:endParaRPr>
          </a:p>
        </p:txBody>
      </p:sp>
      <p:sp>
        <p:nvSpPr>
          <p:cNvPr id="454" name="Shape 454"/>
          <p:cNvSpPr/>
          <p:nvPr/>
        </p:nvSpPr>
        <p:spPr>
          <a:xfrm>
            <a:off x="251525" y="1124750"/>
            <a:ext cx="8686800" cy="1569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chemeClr val="lt1"/>
                </a:solidFill>
                <a:latin typeface="Century Gothic"/>
                <a:ea typeface="Century Gothic"/>
                <a:cs typeface="Century Gothic"/>
                <a:sym typeface="Century Gothic"/>
              </a:rPr>
              <a:t>Conforme a NR32 e atendendo as especificações do Manual Técnico de Triagem Neonatal Biológica do Ministério da Saúde, estas lancetas são confeccionadas em plástico rígido e com design ergonômico, possui protetor plástico e dispositivo de segurança onde a agulha retrátil é acionada por gatilho para fácil manuseio e segurança do profissional de saúde no ato da punção</a:t>
            </a:r>
            <a:r>
              <a:rPr lang="pt-BR" sz="1600" b="0" i="0" u="none" strike="noStrike" cap="none">
                <a:solidFill>
                  <a:schemeClr val="lt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455" name="Shape 455"/>
          <p:cNvSpPr/>
          <p:nvPr/>
        </p:nvSpPr>
        <p:spPr>
          <a:xfrm>
            <a:off x="251525" y="2764925"/>
            <a:ext cx="5996400" cy="16497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r>
              <a:rPr lang="pt-BR" sz="1600" b="1" i="0" u="none" strike="noStrike" cap="none">
                <a:solidFill>
                  <a:schemeClr val="lt1"/>
                </a:solidFill>
                <a:latin typeface="Century Gothic"/>
                <a:ea typeface="Century Gothic"/>
                <a:cs typeface="Century Gothic"/>
                <a:sym typeface="Century Gothic"/>
              </a:rPr>
              <a:t>Possui agulha com 2,0mm de profundidade e 1,5mm de largura. Essa especificação garante a obtenção de alto fluxo de sangue com volume mínimo de 500 microlitros, permitindo assim o preenchimento adequado dos cinco campos de coleta do papel-filtro com uma única punção. </a:t>
            </a:r>
            <a:endParaRPr sz="1400" b="0" i="0" u="none" strike="noStrike" cap="non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510936" y="620837"/>
            <a:ext cx="8291400" cy="994200"/>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chemeClr val="dk2"/>
              </a:buClr>
              <a:buSzPts val="1250"/>
              <a:buFont typeface="Calibri"/>
              <a:buNone/>
            </a:pPr>
            <a:r>
              <a:rPr lang="pt-BR" sz="5000" b="1">
                <a:solidFill>
                  <a:schemeClr val="dk2"/>
                </a:solidFill>
                <a:latin typeface="Calibri"/>
                <a:ea typeface="Calibri"/>
                <a:cs typeface="Calibri"/>
                <a:sym typeface="Calibri"/>
              </a:rPr>
              <a:t>LOCAL ADEQUADO PARA A COLETA</a:t>
            </a:r>
            <a:endParaRPr sz="3200" b="0" i="0" u="none" strike="noStrike" cap="none">
              <a:solidFill>
                <a:schemeClr val="lt1"/>
              </a:solidFill>
              <a:latin typeface="Century Gothic"/>
              <a:ea typeface="Century Gothic"/>
              <a:cs typeface="Century Gothic"/>
              <a:sym typeface="Century Gothic"/>
            </a:endParaRPr>
          </a:p>
        </p:txBody>
      </p:sp>
      <p:sp>
        <p:nvSpPr>
          <p:cNvPr id="462" name="Shape 462"/>
          <p:cNvSpPr txBox="1">
            <a:spLocks noGrp="1"/>
          </p:cNvSpPr>
          <p:nvPr>
            <p:ph type="body" idx="1"/>
          </p:nvPr>
        </p:nvSpPr>
        <p:spPr>
          <a:xfrm>
            <a:off x="320874" y="1516125"/>
            <a:ext cx="8671500" cy="4104600"/>
          </a:xfrm>
          <a:prstGeom prst="rect">
            <a:avLst/>
          </a:prstGeom>
          <a:noFill/>
          <a:ln>
            <a:noFill/>
          </a:ln>
        </p:spPr>
        <p:txBody>
          <a:bodyPr spcFirstLastPara="1" wrap="square" lIns="91425" tIns="45700" rIns="91425" bIns="45700" anchor="t" anchorCtr="0">
            <a:noAutofit/>
          </a:bodyPr>
          <a:lstStyle/>
          <a:p>
            <a:pPr marL="273050" marR="0" lvl="0" indent="-323215" algn="just" rtl="0">
              <a:lnSpc>
                <a:spcPct val="150000"/>
              </a:lnSpc>
              <a:spcBef>
                <a:spcPts val="0"/>
              </a:spcBef>
              <a:spcAft>
                <a:spcPts val="0"/>
              </a:spcAft>
              <a:buClr>
                <a:srgbClr val="FFFF00"/>
              </a:buClr>
              <a:buSzPts val="2500"/>
              <a:buFont typeface="Calibri"/>
              <a:buChar char="●"/>
            </a:pPr>
            <a:r>
              <a:rPr lang="pt-BR" sz="2500" b="1" i="0" u="none" strike="noStrike" cap="none">
                <a:solidFill>
                  <a:schemeClr val="lt1"/>
                </a:solidFill>
                <a:latin typeface="Calibri"/>
                <a:ea typeface="Calibri"/>
                <a:cs typeface="Calibri"/>
                <a:sym typeface="Calibri"/>
              </a:rPr>
              <a:t>Separado da sala de vacinas;</a:t>
            </a:r>
            <a:endParaRPr sz="2500" i="0" u="none" strike="noStrike" cap="none">
              <a:solidFill>
                <a:srgbClr val="0F486F"/>
              </a:solidFill>
              <a:latin typeface="Calibri"/>
              <a:ea typeface="Calibri"/>
              <a:cs typeface="Calibri"/>
              <a:sym typeface="Calibri"/>
            </a:endParaRPr>
          </a:p>
          <a:p>
            <a:pPr marL="273050" marR="0" lvl="0" indent="-316357" algn="just" rtl="0">
              <a:lnSpc>
                <a:spcPct val="150000"/>
              </a:lnSpc>
              <a:spcBef>
                <a:spcPts val="1120"/>
              </a:spcBef>
              <a:spcAft>
                <a:spcPts val="0"/>
              </a:spcAft>
              <a:buClr>
                <a:srgbClr val="FFFF00"/>
              </a:buClr>
              <a:buSzPts val="2500"/>
              <a:buFont typeface="Calibri"/>
              <a:buChar char="●"/>
            </a:pPr>
            <a:r>
              <a:rPr lang="pt-BR" sz="2500" b="1" i="0" u="none" strike="noStrike" cap="none">
                <a:solidFill>
                  <a:schemeClr val="lt1"/>
                </a:solidFill>
                <a:latin typeface="Calibri"/>
                <a:ea typeface="Calibri"/>
                <a:cs typeface="Calibri"/>
                <a:sym typeface="Calibri"/>
              </a:rPr>
              <a:t>Ambiente limpo, aconchegante e tranquilo;</a:t>
            </a:r>
            <a:endParaRPr sz="2500" i="0" u="none" strike="noStrike" cap="none">
              <a:solidFill>
                <a:srgbClr val="0F486F"/>
              </a:solidFill>
              <a:latin typeface="Calibri"/>
              <a:ea typeface="Calibri"/>
              <a:cs typeface="Calibri"/>
              <a:sym typeface="Calibri"/>
            </a:endParaRPr>
          </a:p>
          <a:p>
            <a:pPr marL="273050" marR="0" lvl="0" indent="-340360" algn="just" rtl="0">
              <a:lnSpc>
                <a:spcPct val="150000"/>
              </a:lnSpc>
              <a:spcBef>
                <a:spcPts val="1120"/>
              </a:spcBef>
              <a:spcAft>
                <a:spcPts val="0"/>
              </a:spcAft>
              <a:buClr>
                <a:srgbClr val="FFFF00"/>
              </a:buClr>
              <a:buSzPts val="2500"/>
              <a:buFont typeface="Calibri"/>
              <a:buChar char="●"/>
            </a:pPr>
            <a:r>
              <a:rPr lang="pt-BR" sz="2500" b="1" i="0" u="none" strike="noStrike" cap="none">
                <a:solidFill>
                  <a:schemeClr val="lt1"/>
                </a:solidFill>
                <a:latin typeface="Calibri"/>
                <a:ea typeface="Calibri"/>
                <a:cs typeface="Calibri"/>
                <a:sym typeface="Calibri"/>
              </a:rPr>
              <a:t>Sala com temperatura controlada (o resfriamento dos pés do bebê irá dificultar a obtenção de sangue), com ventilador desligado;</a:t>
            </a:r>
            <a:endParaRPr sz="2500" i="0" u="none" strike="noStrike" cap="none">
              <a:solidFill>
                <a:srgbClr val="0F486F"/>
              </a:solidFill>
              <a:latin typeface="Calibri"/>
              <a:ea typeface="Calibri"/>
              <a:cs typeface="Calibri"/>
              <a:sym typeface="Calibri"/>
            </a:endParaRPr>
          </a:p>
          <a:p>
            <a:pPr marL="285750" marR="0" lvl="0" indent="-330200" algn="just" rtl="0">
              <a:lnSpc>
                <a:spcPct val="150000"/>
              </a:lnSpc>
              <a:spcBef>
                <a:spcPts val="1120"/>
              </a:spcBef>
              <a:spcAft>
                <a:spcPts val="0"/>
              </a:spcAft>
              <a:buClr>
                <a:srgbClr val="FFFF00"/>
              </a:buClr>
              <a:buSzPts val="2500"/>
              <a:buFont typeface="Calibri"/>
              <a:buChar char="●"/>
            </a:pPr>
            <a:r>
              <a:rPr lang="pt-BR" sz="2500" b="1" i="0" u="none" strike="noStrike" cap="none">
                <a:solidFill>
                  <a:schemeClr val="lt1"/>
                </a:solidFill>
                <a:latin typeface="Calibri"/>
                <a:ea typeface="Calibri"/>
                <a:cs typeface="Calibri"/>
                <a:sym typeface="Calibri"/>
              </a:rPr>
              <a:t>Cadeira para o profissional sentar durante a coleta</a:t>
            </a:r>
            <a:r>
              <a:rPr lang="pt-BR" sz="2500" b="1">
                <a:solidFill>
                  <a:schemeClr val="lt1"/>
                </a:solidFill>
                <a:latin typeface="Calibri"/>
                <a:ea typeface="Calibri"/>
                <a:cs typeface="Calibri"/>
                <a:sym typeface="Calibri"/>
              </a:rPr>
              <a:t>;</a:t>
            </a:r>
            <a:endParaRPr sz="2500" i="0" u="none" strike="noStrike" cap="none">
              <a:solidFill>
                <a:srgbClr val="0F486F"/>
              </a:solidFill>
              <a:latin typeface="Calibri"/>
              <a:ea typeface="Calibri"/>
              <a:cs typeface="Calibri"/>
              <a:sym typeface="Calibri"/>
            </a:endParaRPr>
          </a:p>
        </p:txBody>
      </p:sp>
      <p:sp>
        <p:nvSpPr>
          <p:cNvPr id="463" name="Shape 463"/>
          <p:cNvSpPr txBox="1"/>
          <p:nvPr/>
        </p:nvSpPr>
        <p:spPr>
          <a:xfrm>
            <a:off x="2771702" y="5489921"/>
            <a:ext cx="6372300" cy="64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50"/>
              <a:buFont typeface="Merriweather"/>
              <a:buNone/>
            </a:pPr>
            <a:r>
              <a:rPr lang="pt-BR" sz="1400" b="0" i="0" u="none" strike="noStrike" cap="none">
                <a:solidFill>
                  <a:schemeClr val="dk1"/>
                </a:solidFill>
                <a:latin typeface="Merriweather"/>
                <a:ea typeface="Merriweather"/>
                <a:cs typeface="Merriweather"/>
                <a:sym typeface="Merriweather"/>
              </a:rPr>
              <a:t>Fonte: Resolução da Diretoria Colegiada / ANVISA, n</a:t>
            </a:r>
            <a:r>
              <a:rPr lang="pt-BR" sz="1400" b="0" i="0" u="none" strike="noStrike" cap="none" baseline="30000">
                <a:solidFill>
                  <a:schemeClr val="dk1"/>
                </a:solidFill>
                <a:latin typeface="Merriweather"/>
                <a:ea typeface="Merriweather"/>
                <a:cs typeface="Merriweather"/>
                <a:sym typeface="Merriweather"/>
              </a:rPr>
              <a:t>o</a:t>
            </a:r>
            <a:r>
              <a:rPr lang="pt-BR" sz="1400" b="0" i="0" u="none" strike="noStrike" cap="none">
                <a:solidFill>
                  <a:schemeClr val="dk1"/>
                </a:solidFill>
                <a:latin typeface="Merriweather"/>
                <a:ea typeface="Merriweather"/>
                <a:cs typeface="Merriweather"/>
                <a:sym typeface="Merriweather"/>
              </a:rPr>
              <a:t>. 63 RDC (25/Nov/2011)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50"/>
              <a:buFont typeface="Merriweather"/>
              <a:buNone/>
            </a:pPr>
            <a:r>
              <a:rPr lang="pt-BR" sz="1400" b="0" i="0" u="none" strike="noStrike" cap="none">
                <a:solidFill>
                  <a:schemeClr val="dk1"/>
                </a:solidFill>
                <a:latin typeface="Merriweather"/>
                <a:ea typeface="Merriweather"/>
                <a:cs typeface="Merriweather"/>
                <a:sym typeface="Merriweather"/>
              </a:rPr>
              <a:t>Triagem Neonatal Biológica: Manual técnico/MS – Brasília, 2016</a:t>
            </a:r>
            <a:endParaRPr sz="1400" b="0" i="0" u="none" strike="noStrike" cap="none">
              <a:solidFill>
                <a:schemeClr val="dk1"/>
              </a:solidFill>
              <a:latin typeface="Merriweather"/>
              <a:ea typeface="Merriweather"/>
              <a:cs typeface="Merriweather"/>
              <a:sym typeface="Merriweather"/>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Shape 469"/>
          <p:cNvPicPr preferRelativeResize="0"/>
          <p:nvPr/>
        </p:nvPicPr>
        <p:blipFill rotWithShape="1">
          <a:blip r:embed="rId3">
            <a:alphaModFix/>
          </a:blip>
          <a:srcRect/>
          <a:stretch/>
        </p:blipFill>
        <p:spPr>
          <a:xfrm>
            <a:off x="3131840" y="2269140"/>
            <a:ext cx="5832647" cy="2880321"/>
          </a:xfrm>
          <a:prstGeom prst="rect">
            <a:avLst/>
          </a:prstGeom>
          <a:noFill/>
          <a:ln w="38100" cap="sq" cmpd="sng">
            <a:solidFill>
              <a:srgbClr val="000000"/>
            </a:solidFill>
            <a:prstDash val="solid"/>
            <a:miter lim="8000"/>
            <a:headEnd type="none" w="sm" len="sm"/>
            <a:tailEnd type="none" w="sm" len="sm"/>
          </a:ln>
        </p:spPr>
      </p:pic>
      <p:sp>
        <p:nvSpPr>
          <p:cNvPr id="470" name="Shape 470"/>
          <p:cNvSpPr txBox="1">
            <a:spLocks noGrp="1"/>
          </p:cNvSpPr>
          <p:nvPr>
            <p:ph type="title"/>
          </p:nvPr>
        </p:nvSpPr>
        <p:spPr>
          <a:xfrm>
            <a:off x="539552" y="274637"/>
            <a:ext cx="8147248" cy="778099"/>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chemeClr val="dk2"/>
              </a:buClr>
              <a:buSzPts val="700"/>
              <a:buFont typeface="Calibri"/>
              <a:buNone/>
            </a:pPr>
            <a:r>
              <a:rPr lang="pt-BR" sz="2800" b="1" i="0" u="none" strike="noStrike" cap="none">
                <a:solidFill>
                  <a:srgbClr val="002060"/>
                </a:solidFill>
                <a:latin typeface="Century Gothic"/>
                <a:ea typeface="Century Gothic"/>
                <a:cs typeface="Century Gothic"/>
                <a:sym typeface="Century Gothic"/>
              </a:rPr>
              <a:t>IDENTIFICAÇÃO DA AMOSTRA</a:t>
            </a:r>
            <a:endParaRPr sz="3200" b="0" i="0" u="none" strike="noStrike" cap="none">
              <a:solidFill>
                <a:schemeClr val="lt1"/>
              </a:solidFill>
              <a:latin typeface="Century Gothic"/>
              <a:ea typeface="Century Gothic"/>
              <a:cs typeface="Century Gothic"/>
              <a:sym typeface="Century Gothic"/>
            </a:endParaRPr>
          </a:p>
        </p:txBody>
      </p:sp>
      <p:grpSp>
        <p:nvGrpSpPr>
          <p:cNvPr id="471" name="Shape 471"/>
          <p:cNvGrpSpPr/>
          <p:nvPr/>
        </p:nvGrpSpPr>
        <p:grpSpPr>
          <a:xfrm>
            <a:off x="6572249" y="6000749"/>
            <a:ext cx="1730368" cy="313141"/>
            <a:chOff x="623" y="3254"/>
            <a:chExt cx="1095" cy="113"/>
          </a:xfrm>
        </p:grpSpPr>
        <p:cxnSp>
          <p:nvCxnSpPr>
            <p:cNvPr id="472" name="Shape 472"/>
            <p:cNvCxnSpPr/>
            <p:nvPr/>
          </p:nvCxnSpPr>
          <p:spPr>
            <a:xfrm rot="10800000" flipH="1">
              <a:off x="623" y="3254"/>
              <a:ext cx="229" cy="56"/>
            </a:xfrm>
            <a:prstGeom prst="straightConnector1">
              <a:avLst/>
            </a:prstGeom>
            <a:noFill/>
            <a:ln w="57150" cap="flat" cmpd="sng">
              <a:solidFill>
                <a:schemeClr val="lt1"/>
              </a:solidFill>
              <a:prstDash val="solid"/>
              <a:round/>
              <a:headEnd type="none" w="sm" len="sm"/>
              <a:tailEnd type="triangle" w="lg" len="lg"/>
            </a:ln>
          </p:spPr>
        </p:cxnSp>
        <p:cxnSp>
          <p:nvCxnSpPr>
            <p:cNvPr id="473" name="Shape 473"/>
            <p:cNvCxnSpPr/>
            <p:nvPr/>
          </p:nvCxnSpPr>
          <p:spPr>
            <a:xfrm rot="10800000">
              <a:off x="1430" y="3310"/>
              <a:ext cx="288" cy="57"/>
            </a:xfrm>
            <a:prstGeom prst="straightConnector1">
              <a:avLst/>
            </a:prstGeom>
            <a:noFill/>
            <a:ln w="57150" cap="flat" cmpd="sng">
              <a:solidFill>
                <a:schemeClr val="lt1"/>
              </a:solidFill>
              <a:prstDash val="solid"/>
              <a:round/>
              <a:headEnd type="none" w="sm" len="sm"/>
              <a:tailEnd type="triangle" w="lg" len="lg"/>
            </a:ln>
          </p:spPr>
        </p:cxnSp>
      </p:grpSp>
      <p:sp>
        <p:nvSpPr>
          <p:cNvPr id="474" name="Shape 474"/>
          <p:cNvSpPr txBox="1"/>
          <p:nvPr/>
        </p:nvSpPr>
        <p:spPr>
          <a:xfrm>
            <a:off x="256720" y="1325284"/>
            <a:ext cx="8712900" cy="5040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450"/>
              <a:buFont typeface="Century Gothic"/>
              <a:buNone/>
            </a:pPr>
            <a:r>
              <a:rPr lang="pt-BR" sz="2200" b="1" i="0" u="none" strike="noStrike" cap="none">
                <a:solidFill>
                  <a:schemeClr val="lt1"/>
                </a:solidFill>
                <a:latin typeface="Calibri"/>
                <a:ea typeface="Calibri"/>
                <a:cs typeface="Calibri"/>
                <a:sym typeface="Calibri"/>
              </a:rPr>
              <a:t>Preencha todos os campos do cartão-filtro com </a:t>
            </a:r>
            <a:r>
              <a:rPr lang="pt-BR" sz="2200" b="1" i="0" u="sng" strike="noStrike" cap="none">
                <a:solidFill>
                  <a:schemeClr val="lt1"/>
                </a:solidFill>
                <a:latin typeface="Calibri"/>
                <a:ea typeface="Calibri"/>
                <a:cs typeface="Calibri"/>
                <a:sym typeface="Calibri"/>
              </a:rPr>
              <a:t>LETRA DE FORMA LEGÍVEL</a:t>
            </a:r>
            <a:r>
              <a:rPr lang="pt-BR" sz="2200" b="1" i="0" u="none" strike="noStrike" cap="none">
                <a:solidFill>
                  <a:schemeClr val="lt1"/>
                </a:solidFill>
                <a:latin typeface="Calibri"/>
                <a:ea typeface="Calibri"/>
                <a:cs typeface="Calibri"/>
                <a:sym typeface="Calibri"/>
              </a:rPr>
              <a:t>, com caneta azul ou preta, </a:t>
            </a:r>
            <a:r>
              <a:rPr lang="pt-BR" sz="2200" b="1" i="0" u="sng" strike="noStrike" cap="none">
                <a:solidFill>
                  <a:schemeClr val="lt1"/>
                </a:solidFill>
                <a:latin typeface="Calibri"/>
                <a:ea typeface="Calibri"/>
                <a:cs typeface="Calibri"/>
                <a:sym typeface="Calibri"/>
              </a:rPr>
              <a:t>SEM ABREVIATURAS.</a:t>
            </a:r>
            <a:endParaRPr sz="2200" b="1" i="0" u="sng"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2400"/>
              <a:buFont typeface="Century Gothic"/>
              <a:buNone/>
            </a:pPr>
            <a:endParaRPr sz="2400" b="1" i="0" u="sng"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600"/>
              <a:buFont typeface="Calibri"/>
              <a:buNone/>
            </a:pPr>
            <a:r>
              <a:rPr lang="pt-BR" sz="2400" b="1" i="0" u="sng" strike="noStrike" cap="none">
                <a:solidFill>
                  <a:srgbClr val="FF0000"/>
                </a:solidFill>
                <a:latin typeface="Calibri"/>
                <a:ea typeface="Calibri"/>
                <a:cs typeface="Calibri"/>
                <a:sym typeface="Calibri"/>
              </a:rPr>
              <a:t>CUIDADO!!!!</a:t>
            </a:r>
            <a:endParaRPr sz="14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2400"/>
              <a:buFont typeface="Century Gothic"/>
              <a:buNone/>
            </a:pP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600"/>
              <a:buFont typeface="Calibri"/>
              <a:buNone/>
            </a:pPr>
            <a:r>
              <a:rPr lang="pt-BR" sz="2400" b="1" i="0" u="none" strike="noStrike" cap="none">
                <a:solidFill>
                  <a:schemeClr val="lt1"/>
                </a:solidFill>
                <a:latin typeface="Calibri"/>
                <a:ea typeface="Calibri"/>
                <a:cs typeface="Calibri"/>
                <a:sym typeface="Calibri"/>
              </a:rPr>
              <a:t>O papel filtro, no </a:t>
            </a:r>
            <a:endParaRPr sz="14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600"/>
              <a:buFont typeface="Calibri"/>
              <a:buNone/>
            </a:pPr>
            <a:r>
              <a:rPr lang="pt-BR" sz="2400" b="1" i="0" u="none" strike="noStrike" cap="none">
                <a:solidFill>
                  <a:schemeClr val="lt1"/>
                </a:solidFill>
                <a:latin typeface="Calibri"/>
                <a:ea typeface="Calibri"/>
                <a:cs typeface="Calibri"/>
                <a:sym typeface="Calibri"/>
              </a:rPr>
              <a:t>momento do </a:t>
            </a:r>
            <a:endParaRPr sz="14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600"/>
              <a:buFont typeface="Calibri"/>
              <a:buNone/>
            </a:pPr>
            <a:r>
              <a:rPr lang="pt-BR" sz="2400" b="1" i="0" u="none" strike="noStrike" cap="none">
                <a:solidFill>
                  <a:schemeClr val="lt1"/>
                </a:solidFill>
                <a:latin typeface="Calibri"/>
                <a:ea typeface="Calibri"/>
                <a:cs typeface="Calibri"/>
                <a:sym typeface="Calibri"/>
              </a:rPr>
              <a:t>preenchimento, não</a:t>
            </a:r>
            <a:endParaRPr sz="14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600"/>
              <a:buFont typeface="Calibri"/>
              <a:buNone/>
            </a:pPr>
            <a:r>
              <a:rPr lang="pt-BR" sz="2400" b="1" i="0" u="none" strike="noStrike" cap="none">
                <a:solidFill>
                  <a:schemeClr val="lt1"/>
                </a:solidFill>
                <a:latin typeface="Calibri"/>
                <a:ea typeface="Calibri"/>
                <a:cs typeface="Calibri"/>
                <a:sym typeface="Calibri"/>
              </a:rPr>
              <a:t>pode entrar em </a:t>
            </a:r>
            <a:endParaRPr sz="14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600"/>
              <a:buFont typeface="Calibri"/>
              <a:buNone/>
            </a:pPr>
            <a:r>
              <a:rPr lang="pt-BR" sz="2400" b="1" i="0" u="none" strike="noStrike" cap="none">
                <a:solidFill>
                  <a:schemeClr val="lt1"/>
                </a:solidFill>
                <a:latin typeface="Calibri"/>
                <a:ea typeface="Calibri"/>
                <a:cs typeface="Calibri"/>
                <a:sym typeface="Calibri"/>
              </a:rPr>
              <a:t>contato com a </a:t>
            </a:r>
            <a:endParaRPr sz="14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600"/>
              <a:buFont typeface="Calibri"/>
              <a:buNone/>
            </a:pPr>
            <a:r>
              <a:rPr lang="pt-BR" sz="2400" b="1" i="0" u="none" strike="noStrike" cap="none">
                <a:solidFill>
                  <a:schemeClr val="lt1"/>
                </a:solidFill>
                <a:latin typeface="Calibri"/>
                <a:ea typeface="Calibri"/>
                <a:cs typeface="Calibri"/>
                <a:sym typeface="Calibri"/>
              </a:rPr>
              <a:t>superfície ou ser </a:t>
            </a:r>
            <a:endParaRPr sz="14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600"/>
              <a:buFont typeface="Calibri"/>
              <a:buNone/>
            </a:pPr>
            <a:r>
              <a:rPr lang="pt-BR" sz="2400" b="1" i="0" u="none" strike="noStrike" cap="none">
                <a:solidFill>
                  <a:schemeClr val="lt1"/>
                </a:solidFill>
                <a:latin typeface="Calibri"/>
                <a:ea typeface="Calibri"/>
                <a:cs typeface="Calibri"/>
                <a:sym typeface="Calibri"/>
              </a:rPr>
              <a:t>exposto pois haverá contaminação do mesmo.</a:t>
            </a:r>
            <a:endParaRPr sz="14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2400"/>
              <a:buFont typeface="Century Gothic"/>
              <a:buNone/>
            </a:pPr>
            <a:endParaRPr sz="2400" i="0" u="none" strike="noStrike" cap="none">
              <a:solidFill>
                <a:schemeClr val="dk1"/>
              </a:solidFill>
              <a:latin typeface="Calibri"/>
              <a:ea typeface="Calibri"/>
              <a:cs typeface="Calibri"/>
              <a:sym typeface="Calibri"/>
            </a:endParaRPr>
          </a:p>
        </p:txBody>
      </p:sp>
      <p:sp>
        <p:nvSpPr>
          <p:cNvPr id="475" name="Shape 475"/>
          <p:cNvSpPr txBox="1"/>
          <p:nvPr/>
        </p:nvSpPr>
        <p:spPr>
          <a:xfrm>
            <a:off x="171282" y="5821900"/>
            <a:ext cx="5906400" cy="49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t-BR" sz="1300" b="0" i="0" u="none" strike="noStrike" cap="none">
                <a:solidFill>
                  <a:schemeClr val="dk1"/>
                </a:solidFill>
                <a:latin typeface="Merriweather"/>
                <a:ea typeface="Merriweather"/>
                <a:cs typeface="Merriweather"/>
                <a:sym typeface="Merriweather"/>
              </a:rPr>
              <a:t>Fonte: </a:t>
            </a:r>
            <a:r>
              <a:rPr lang="pt-BR" sz="1400" b="0" i="0" u="none" strike="noStrike" cap="none">
                <a:solidFill>
                  <a:schemeClr val="dk1"/>
                </a:solidFill>
                <a:latin typeface="Merriweather"/>
                <a:ea typeface="Merriweather"/>
                <a:cs typeface="Merriweather"/>
                <a:sym typeface="Merriweather"/>
              </a:rPr>
              <a:t>Triagem Neonatal Biológica: Manual técnico/MS – Brasília, 2016</a:t>
            </a:r>
            <a:endParaRPr sz="1400" b="0" i="0" u="none" strike="noStrike" cap="none">
              <a:solidFill>
                <a:srgbClr val="000000"/>
              </a:solidFill>
              <a:latin typeface="Arial"/>
              <a:ea typeface="Arial"/>
              <a:cs typeface="Arial"/>
              <a:sym typeface="Arial"/>
            </a:endParaRPr>
          </a:p>
        </p:txBody>
      </p:sp>
      <p:sp>
        <p:nvSpPr>
          <p:cNvPr id="476" name="Shape 476"/>
          <p:cNvSpPr txBox="1"/>
          <p:nvPr/>
        </p:nvSpPr>
        <p:spPr>
          <a:xfrm>
            <a:off x="0" y="6453337"/>
            <a:ext cx="2771800" cy="404664"/>
          </a:xfrm>
          <a:prstGeom prst="rect">
            <a:avLst/>
          </a:prstGeom>
          <a:solidFill>
            <a:srgbClr val="E2F4C8"/>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275"/>
              <a:buFont typeface="Merriweather"/>
              <a:buNone/>
            </a:pPr>
            <a:r>
              <a:rPr lang="pt-BR" sz="1100" b="0" i="0" u="none" strike="noStrike" cap="none">
                <a:solidFill>
                  <a:schemeClr val="dk1"/>
                </a:solidFill>
                <a:latin typeface="Merriweather"/>
                <a:ea typeface="Merriweather"/>
                <a:cs typeface="Merriweather"/>
                <a:sym typeface="Merriweather"/>
              </a:rPr>
              <a:t>Fotos: Sala da Coleta, NAN-IEDE 2014</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Shape 482"/>
          <p:cNvPicPr preferRelativeResize="0"/>
          <p:nvPr/>
        </p:nvPicPr>
        <p:blipFill rotWithShape="1">
          <a:blip r:embed="rId3">
            <a:alphaModFix/>
          </a:blip>
          <a:srcRect/>
          <a:stretch/>
        </p:blipFill>
        <p:spPr>
          <a:xfrm>
            <a:off x="6660232" y="908720"/>
            <a:ext cx="2230437" cy="2952750"/>
          </a:xfrm>
          <a:prstGeom prst="rect">
            <a:avLst/>
          </a:prstGeom>
          <a:noFill/>
          <a:ln w="38100" cap="sq" cmpd="sng">
            <a:solidFill>
              <a:srgbClr val="000000"/>
            </a:solidFill>
            <a:prstDash val="solid"/>
            <a:miter lim="8000"/>
            <a:headEnd type="none" w="sm" len="sm"/>
            <a:tailEnd type="none" w="sm" len="sm"/>
          </a:ln>
        </p:spPr>
      </p:pic>
      <p:sp>
        <p:nvSpPr>
          <p:cNvPr id="483" name="Shape 483"/>
          <p:cNvSpPr txBox="1">
            <a:spLocks noGrp="1"/>
          </p:cNvSpPr>
          <p:nvPr>
            <p:ph type="title"/>
          </p:nvPr>
        </p:nvSpPr>
        <p:spPr>
          <a:xfrm>
            <a:off x="426374" y="-189174"/>
            <a:ext cx="8291400" cy="836700"/>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chemeClr val="dk2"/>
              </a:buClr>
              <a:buSzPts val="1100"/>
              <a:buFont typeface="Calibri"/>
              <a:buNone/>
            </a:pPr>
            <a:r>
              <a:rPr lang="pt-BR" sz="4400" b="1" i="0" u="none" strike="noStrike" cap="none">
                <a:solidFill>
                  <a:schemeClr val="dk2"/>
                </a:solidFill>
                <a:latin typeface="Calibri"/>
                <a:ea typeface="Calibri"/>
                <a:cs typeface="Calibri"/>
                <a:sym typeface="Calibri"/>
              </a:rPr>
              <a:t>Procedimentos para coleta</a:t>
            </a:r>
            <a:endParaRPr sz="3200" b="0" i="0" u="none" strike="noStrike" cap="none">
              <a:solidFill>
                <a:schemeClr val="lt1"/>
              </a:solidFill>
              <a:latin typeface="Century Gothic"/>
              <a:ea typeface="Century Gothic"/>
              <a:cs typeface="Century Gothic"/>
              <a:sym typeface="Century Gothic"/>
            </a:endParaRPr>
          </a:p>
        </p:txBody>
      </p:sp>
      <p:sp>
        <p:nvSpPr>
          <p:cNvPr id="484" name="Shape 484"/>
          <p:cNvSpPr txBox="1">
            <a:spLocks noGrp="1"/>
          </p:cNvSpPr>
          <p:nvPr>
            <p:ph type="body" idx="1"/>
          </p:nvPr>
        </p:nvSpPr>
        <p:spPr>
          <a:xfrm>
            <a:off x="197952" y="561603"/>
            <a:ext cx="5544600" cy="4973700"/>
          </a:xfrm>
          <a:prstGeom prst="rect">
            <a:avLst/>
          </a:prstGeom>
          <a:noFill/>
          <a:ln>
            <a:noFill/>
          </a:ln>
        </p:spPr>
        <p:txBody>
          <a:bodyPr spcFirstLastPara="1" wrap="square" lIns="91425" tIns="45700" rIns="91425" bIns="45700" anchor="t" anchorCtr="0">
            <a:noAutofit/>
          </a:bodyPr>
          <a:lstStyle/>
          <a:p>
            <a:pPr marL="273050" marR="0" lvl="0" indent="-273050" algn="just" rtl="0">
              <a:lnSpc>
                <a:spcPct val="90000"/>
              </a:lnSpc>
              <a:spcBef>
                <a:spcPts val="0"/>
              </a:spcBef>
              <a:spcAft>
                <a:spcPts val="0"/>
              </a:spcAft>
              <a:buClr>
                <a:srgbClr val="FFFF00"/>
              </a:buClr>
              <a:buSzPts val="1900"/>
              <a:buFont typeface="Calibri"/>
              <a:buChar char="●"/>
            </a:pPr>
            <a:r>
              <a:rPr lang="pt-BR" sz="2000" b="1" i="0" u="none" strike="noStrike" cap="none">
                <a:solidFill>
                  <a:schemeClr val="lt1"/>
                </a:solidFill>
                <a:latin typeface="Calibri"/>
                <a:ea typeface="Calibri"/>
                <a:cs typeface="Calibri"/>
                <a:sym typeface="Calibri"/>
              </a:rPr>
              <a:t>Identificação correta do cartão;</a:t>
            </a:r>
            <a:endParaRPr sz="2000" i="0" u="none" strike="noStrike" cap="none">
              <a:solidFill>
                <a:srgbClr val="0F486F"/>
              </a:solidFill>
              <a:latin typeface="Calibri"/>
              <a:ea typeface="Calibri"/>
              <a:cs typeface="Calibri"/>
              <a:sym typeface="Calibri"/>
            </a:endParaRPr>
          </a:p>
          <a:p>
            <a:pPr marL="273050" marR="0" lvl="0" indent="-273050" algn="just" rtl="0">
              <a:lnSpc>
                <a:spcPct val="90000"/>
              </a:lnSpc>
              <a:spcBef>
                <a:spcPts val="1120"/>
              </a:spcBef>
              <a:spcAft>
                <a:spcPts val="0"/>
              </a:spcAft>
              <a:buClr>
                <a:srgbClr val="FFFF00"/>
              </a:buClr>
              <a:buSzPts val="1900"/>
              <a:buFont typeface="Calibri"/>
              <a:buChar char="●"/>
            </a:pPr>
            <a:r>
              <a:rPr lang="pt-BR" sz="2000" b="1" i="0" u="none" strike="noStrike" cap="none">
                <a:solidFill>
                  <a:schemeClr val="lt1"/>
                </a:solidFill>
                <a:latin typeface="Calibri"/>
                <a:ea typeface="Calibri"/>
                <a:cs typeface="Calibri"/>
                <a:sym typeface="Calibri"/>
              </a:rPr>
              <a:t>Higienização das mãos e calçar luvas descartáveis;</a:t>
            </a:r>
            <a:endParaRPr sz="2000" i="0" u="none" strike="noStrike" cap="none">
              <a:solidFill>
                <a:srgbClr val="0F486F"/>
              </a:solidFill>
              <a:latin typeface="Calibri"/>
              <a:ea typeface="Calibri"/>
              <a:cs typeface="Calibri"/>
              <a:sym typeface="Calibri"/>
            </a:endParaRPr>
          </a:p>
          <a:p>
            <a:pPr marL="273050" marR="0" lvl="0" indent="-273050" algn="just" rtl="0">
              <a:lnSpc>
                <a:spcPct val="90000"/>
              </a:lnSpc>
              <a:spcBef>
                <a:spcPts val="1120"/>
              </a:spcBef>
              <a:spcAft>
                <a:spcPts val="0"/>
              </a:spcAft>
              <a:buClr>
                <a:srgbClr val="FFFF00"/>
              </a:buClr>
              <a:buSzPts val="1900"/>
              <a:buFont typeface="Calibri"/>
              <a:buChar char="●"/>
            </a:pPr>
            <a:r>
              <a:rPr lang="pt-BR" sz="2000" b="1" i="0" u="none" strike="noStrike" cap="none">
                <a:solidFill>
                  <a:schemeClr val="lt1"/>
                </a:solidFill>
                <a:latin typeface="Calibri"/>
                <a:ea typeface="Calibri"/>
                <a:cs typeface="Calibri"/>
                <a:sym typeface="Calibri"/>
              </a:rPr>
              <a:t>Posicionar a criança, mantendo-a aquecida até o momento da punção;</a:t>
            </a:r>
            <a:endParaRPr sz="2000" i="0" u="none" strike="noStrike" cap="none">
              <a:solidFill>
                <a:srgbClr val="0F486F"/>
              </a:solidFill>
              <a:latin typeface="Calibri"/>
              <a:ea typeface="Calibri"/>
              <a:cs typeface="Calibri"/>
              <a:sym typeface="Calibri"/>
            </a:endParaRPr>
          </a:p>
          <a:p>
            <a:pPr marL="273050" marR="0" lvl="0" indent="-273050" algn="just" rtl="0">
              <a:lnSpc>
                <a:spcPct val="90000"/>
              </a:lnSpc>
              <a:spcBef>
                <a:spcPts val="1120"/>
              </a:spcBef>
              <a:spcAft>
                <a:spcPts val="0"/>
              </a:spcAft>
              <a:buClr>
                <a:srgbClr val="FFFF00"/>
              </a:buClr>
              <a:buSzPts val="1900"/>
              <a:buFont typeface="Calibri"/>
              <a:buChar char="●"/>
            </a:pPr>
            <a:r>
              <a:rPr lang="pt-BR" sz="2000" b="1" i="0" u="none" strike="noStrike" cap="none">
                <a:solidFill>
                  <a:schemeClr val="lt1"/>
                </a:solidFill>
                <a:latin typeface="Calibri"/>
                <a:ea typeface="Calibri"/>
                <a:cs typeface="Calibri"/>
                <a:sym typeface="Calibri"/>
              </a:rPr>
              <a:t>Assepsia do pé com algodão ou gaze esterilizada com </a:t>
            </a:r>
            <a:r>
              <a:rPr lang="pt-BR" sz="2000" b="1" i="0" u="sng" strike="noStrike" cap="none">
                <a:solidFill>
                  <a:schemeClr val="lt1"/>
                </a:solidFill>
                <a:latin typeface="Calibri"/>
                <a:ea typeface="Calibri"/>
                <a:cs typeface="Calibri"/>
                <a:sym typeface="Calibri"/>
              </a:rPr>
              <a:t>álcool 70%</a:t>
            </a:r>
            <a:r>
              <a:rPr lang="pt-BR" sz="2000" b="1" i="0" u="none" strike="noStrike" cap="none">
                <a:solidFill>
                  <a:schemeClr val="lt1"/>
                </a:solidFill>
                <a:latin typeface="Calibri"/>
                <a:ea typeface="Calibri"/>
                <a:cs typeface="Calibri"/>
                <a:sym typeface="Calibri"/>
              </a:rPr>
              <a:t> ;</a:t>
            </a:r>
            <a:endParaRPr sz="2000" b="1" i="0" u="sng" strike="noStrike" cap="none">
              <a:solidFill>
                <a:schemeClr val="lt1"/>
              </a:solidFill>
              <a:latin typeface="Calibri"/>
              <a:ea typeface="Calibri"/>
              <a:cs typeface="Calibri"/>
              <a:sym typeface="Calibri"/>
            </a:endParaRPr>
          </a:p>
          <a:p>
            <a:pPr marL="273050" marR="0" lvl="0" indent="-273050" algn="just" rtl="0">
              <a:lnSpc>
                <a:spcPct val="90000"/>
              </a:lnSpc>
              <a:spcBef>
                <a:spcPts val="1120"/>
              </a:spcBef>
              <a:spcAft>
                <a:spcPts val="0"/>
              </a:spcAft>
              <a:buClr>
                <a:srgbClr val="FFFF00"/>
              </a:buClr>
              <a:buSzPts val="1900"/>
              <a:buFont typeface="Calibri"/>
              <a:buChar char="●"/>
            </a:pPr>
            <a:r>
              <a:rPr lang="pt-BR" sz="2000" b="1" i="0" u="none" strike="noStrike" cap="none">
                <a:solidFill>
                  <a:schemeClr val="lt1"/>
                </a:solidFill>
                <a:latin typeface="Calibri"/>
                <a:ea typeface="Calibri"/>
                <a:cs typeface="Calibri"/>
                <a:sym typeface="Calibri"/>
              </a:rPr>
              <a:t>Escolher o local adequado para punção;</a:t>
            </a:r>
            <a:endParaRPr sz="2000" b="1" i="0" u="none" strike="noStrike" cap="none">
              <a:solidFill>
                <a:schemeClr val="lt1"/>
              </a:solidFill>
              <a:latin typeface="Calibri"/>
              <a:ea typeface="Calibri"/>
              <a:cs typeface="Calibri"/>
              <a:sym typeface="Calibri"/>
            </a:endParaRPr>
          </a:p>
          <a:p>
            <a:pPr marL="273050" marR="0" lvl="0" indent="-273050" algn="just" rtl="0">
              <a:lnSpc>
                <a:spcPct val="90000"/>
              </a:lnSpc>
              <a:spcBef>
                <a:spcPts val="1120"/>
              </a:spcBef>
              <a:spcAft>
                <a:spcPts val="0"/>
              </a:spcAft>
              <a:buClr>
                <a:srgbClr val="FFFF00"/>
              </a:buClr>
              <a:buSzPts val="1900"/>
              <a:buFont typeface="Calibri"/>
              <a:buChar char="●"/>
            </a:pPr>
            <a:r>
              <a:rPr lang="pt-BR" sz="2000" b="1" i="0" u="none" strike="noStrike" cap="none">
                <a:solidFill>
                  <a:schemeClr val="lt1"/>
                </a:solidFill>
                <a:latin typeface="Calibri"/>
                <a:ea typeface="Calibri"/>
                <a:cs typeface="Calibri"/>
                <a:sym typeface="Calibri"/>
              </a:rPr>
              <a:t>Puncionar com lanceta-padrão e aguardar a formação da gota para coleta e preenchimento do papel-filtro ;</a:t>
            </a:r>
            <a:endParaRPr sz="2000" i="0" u="none" strike="noStrike" cap="none">
              <a:solidFill>
                <a:srgbClr val="0F486F"/>
              </a:solidFill>
              <a:latin typeface="Calibri"/>
              <a:ea typeface="Calibri"/>
              <a:cs typeface="Calibri"/>
              <a:sym typeface="Calibri"/>
            </a:endParaRPr>
          </a:p>
          <a:p>
            <a:pPr marL="273050" marR="0" lvl="0" indent="-273050" algn="just" rtl="0">
              <a:lnSpc>
                <a:spcPct val="90000"/>
              </a:lnSpc>
              <a:spcBef>
                <a:spcPts val="1120"/>
              </a:spcBef>
              <a:spcAft>
                <a:spcPts val="0"/>
              </a:spcAft>
              <a:buClr>
                <a:srgbClr val="FFFF00"/>
              </a:buClr>
              <a:buSzPts val="1900"/>
              <a:buFont typeface="Calibri"/>
              <a:buChar char="●"/>
            </a:pPr>
            <a:r>
              <a:rPr lang="pt-BR" sz="2000" b="1" i="0" u="none" strike="noStrike" cap="none">
                <a:solidFill>
                  <a:schemeClr val="lt1"/>
                </a:solidFill>
                <a:latin typeface="Calibri"/>
                <a:ea typeface="Calibri"/>
                <a:cs typeface="Calibri"/>
                <a:sym typeface="Calibri"/>
              </a:rPr>
              <a:t>Comprimir o local ate que cesse o sangramento;</a:t>
            </a:r>
            <a:endParaRPr sz="2000" b="1" i="0" u="none" strike="noStrike" cap="none">
              <a:solidFill>
                <a:schemeClr val="lt1"/>
              </a:solidFill>
              <a:latin typeface="Calibri"/>
              <a:ea typeface="Calibri"/>
              <a:cs typeface="Calibri"/>
              <a:sym typeface="Calibri"/>
            </a:endParaRPr>
          </a:p>
          <a:p>
            <a:pPr marL="273050" marR="0" lvl="0" indent="-273050" algn="just" rtl="0">
              <a:lnSpc>
                <a:spcPct val="90000"/>
              </a:lnSpc>
              <a:spcBef>
                <a:spcPts val="1120"/>
              </a:spcBef>
              <a:spcAft>
                <a:spcPts val="0"/>
              </a:spcAft>
              <a:buClr>
                <a:srgbClr val="FFFF00"/>
              </a:buClr>
              <a:buSzPts val="1900"/>
              <a:buFont typeface="Calibri"/>
              <a:buChar char="●"/>
            </a:pPr>
            <a:r>
              <a:rPr lang="pt-BR" sz="2000" b="1" i="0" u="none" strike="noStrike" cap="none">
                <a:solidFill>
                  <a:schemeClr val="lt1"/>
                </a:solidFill>
                <a:latin typeface="Calibri"/>
                <a:ea typeface="Calibri"/>
                <a:cs typeface="Calibri"/>
                <a:sym typeface="Calibri"/>
              </a:rPr>
              <a:t>Fazer a verificação imediata da qualidade da amostra;</a:t>
            </a:r>
            <a:endParaRPr sz="2000" i="0" u="none" strike="noStrike" cap="none">
              <a:solidFill>
                <a:srgbClr val="0F486F"/>
              </a:solidFill>
              <a:latin typeface="Calibri"/>
              <a:ea typeface="Calibri"/>
              <a:cs typeface="Calibri"/>
              <a:sym typeface="Calibri"/>
            </a:endParaRPr>
          </a:p>
          <a:p>
            <a:pPr marL="273050" marR="0" lvl="0" indent="-273050" algn="just" rtl="0">
              <a:lnSpc>
                <a:spcPct val="90000"/>
              </a:lnSpc>
              <a:spcBef>
                <a:spcPts val="1120"/>
              </a:spcBef>
              <a:spcAft>
                <a:spcPts val="0"/>
              </a:spcAft>
              <a:buClr>
                <a:srgbClr val="FFFF00"/>
              </a:buClr>
              <a:buSzPts val="1900"/>
              <a:buFont typeface="Calibri"/>
              <a:buChar char="●"/>
            </a:pPr>
            <a:r>
              <a:rPr lang="pt-BR" sz="2000" b="1" i="0" u="none" strike="noStrike" cap="none">
                <a:solidFill>
                  <a:schemeClr val="lt1"/>
                </a:solidFill>
                <a:latin typeface="Calibri"/>
                <a:ea typeface="Calibri"/>
                <a:cs typeface="Calibri"/>
                <a:sym typeface="Calibri"/>
              </a:rPr>
              <a:t> Aguardar a secagem (3 horas);</a:t>
            </a:r>
            <a:endParaRPr sz="2000" i="0" u="none" strike="noStrike" cap="none">
              <a:solidFill>
                <a:srgbClr val="0F486F"/>
              </a:solidFill>
              <a:latin typeface="Calibri"/>
              <a:ea typeface="Calibri"/>
              <a:cs typeface="Calibri"/>
              <a:sym typeface="Calibri"/>
            </a:endParaRPr>
          </a:p>
          <a:p>
            <a:pPr marL="273050" marR="0" lvl="0" indent="-273050" algn="just" rtl="0">
              <a:lnSpc>
                <a:spcPct val="90000"/>
              </a:lnSpc>
              <a:spcBef>
                <a:spcPts val="1120"/>
              </a:spcBef>
              <a:spcAft>
                <a:spcPts val="0"/>
              </a:spcAft>
              <a:buClr>
                <a:srgbClr val="FFFF00"/>
              </a:buClr>
              <a:buSzPts val="1900"/>
              <a:buFont typeface="Calibri"/>
              <a:buChar char="●"/>
            </a:pPr>
            <a:r>
              <a:rPr lang="pt-BR" sz="2000" b="1" i="0" u="none" strike="noStrike" cap="none">
                <a:solidFill>
                  <a:schemeClr val="lt1"/>
                </a:solidFill>
                <a:latin typeface="Calibri"/>
                <a:ea typeface="Calibri"/>
                <a:cs typeface="Calibri"/>
                <a:sym typeface="Calibri"/>
              </a:rPr>
              <a:t>Preparar para postagem e ou armazenamento.</a:t>
            </a:r>
            <a:endParaRPr sz="2000" i="0" u="none" strike="noStrike" cap="none">
              <a:solidFill>
                <a:srgbClr val="0F486F"/>
              </a:solidFill>
              <a:latin typeface="Calibri"/>
              <a:ea typeface="Calibri"/>
              <a:cs typeface="Calibri"/>
              <a:sym typeface="Calibri"/>
            </a:endParaRPr>
          </a:p>
          <a:p>
            <a:pPr marL="273050" marR="0" lvl="0" indent="-152400" algn="just" rtl="0">
              <a:lnSpc>
                <a:spcPct val="90000"/>
              </a:lnSpc>
              <a:spcBef>
                <a:spcPts val="1120"/>
              </a:spcBef>
              <a:spcAft>
                <a:spcPts val="0"/>
              </a:spcAft>
              <a:buClr>
                <a:srgbClr val="FFFF00"/>
              </a:buClr>
              <a:buSzPts val="1900"/>
              <a:buFont typeface="Calibri"/>
              <a:buNone/>
            </a:pPr>
            <a:endParaRPr sz="2000" i="0" u="none" strike="noStrike" cap="none">
              <a:solidFill>
                <a:schemeClr val="dk1"/>
              </a:solidFill>
              <a:latin typeface="Calibri"/>
              <a:ea typeface="Calibri"/>
              <a:cs typeface="Calibri"/>
              <a:sym typeface="Calibri"/>
            </a:endParaRPr>
          </a:p>
        </p:txBody>
      </p:sp>
      <p:grpSp>
        <p:nvGrpSpPr>
          <p:cNvPr id="485" name="Shape 485"/>
          <p:cNvGrpSpPr/>
          <p:nvPr/>
        </p:nvGrpSpPr>
        <p:grpSpPr>
          <a:xfrm>
            <a:off x="6994524" y="3968748"/>
            <a:ext cx="1700213" cy="247651"/>
            <a:chOff x="642" y="3310"/>
            <a:chExt cx="1076" cy="89"/>
          </a:xfrm>
        </p:grpSpPr>
        <p:cxnSp>
          <p:nvCxnSpPr>
            <p:cNvPr id="486" name="Shape 486"/>
            <p:cNvCxnSpPr/>
            <p:nvPr/>
          </p:nvCxnSpPr>
          <p:spPr>
            <a:xfrm rot="10800000" flipH="1">
              <a:off x="642" y="3343"/>
              <a:ext cx="229" cy="56"/>
            </a:xfrm>
            <a:prstGeom prst="straightConnector1">
              <a:avLst/>
            </a:prstGeom>
            <a:noFill/>
            <a:ln w="57150" cap="flat" cmpd="sng">
              <a:solidFill>
                <a:schemeClr val="lt1"/>
              </a:solidFill>
              <a:prstDash val="solid"/>
              <a:round/>
              <a:headEnd type="none" w="sm" len="sm"/>
              <a:tailEnd type="triangle" w="lg" len="lg"/>
            </a:ln>
          </p:spPr>
        </p:cxnSp>
        <p:cxnSp>
          <p:nvCxnSpPr>
            <p:cNvPr id="487" name="Shape 487"/>
            <p:cNvCxnSpPr/>
            <p:nvPr/>
          </p:nvCxnSpPr>
          <p:spPr>
            <a:xfrm rot="10800000">
              <a:off x="1430" y="3310"/>
              <a:ext cx="288" cy="57"/>
            </a:xfrm>
            <a:prstGeom prst="straightConnector1">
              <a:avLst/>
            </a:prstGeom>
            <a:noFill/>
            <a:ln w="57150" cap="flat" cmpd="sng">
              <a:solidFill>
                <a:schemeClr val="lt1"/>
              </a:solidFill>
              <a:prstDash val="solid"/>
              <a:round/>
              <a:headEnd type="none" w="sm" len="sm"/>
              <a:tailEnd type="triangle" w="lg" len="lg"/>
            </a:ln>
          </p:spPr>
        </p:cxnSp>
      </p:grpSp>
      <p:pic>
        <p:nvPicPr>
          <p:cNvPr id="488" name="Shape 488" descr="punção.bmp"/>
          <p:cNvPicPr preferRelativeResize="0"/>
          <p:nvPr/>
        </p:nvPicPr>
        <p:blipFill rotWithShape="1">
          <a:blip r:embed="rId4">
            <a:alphaModFix/>
          </a:blip>
          <a:srcRect/>
          <a:stretch/>
        </p:blipFill>
        <p:spPr>
          <a:xfrm>
            <a:off x="5940152" y="4005064"/>
            <a:ext cx="3009900" cy="237626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489" name="Shape 489"/>
          <p:cNvSpPr/>
          <p:nvPr/>
        </p:nvSpPr>
        <p:spPr>
          <a:xfrm>
            <a:off x="5533997" y="6524923"/>
            <a:ext cx="57240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0" i="0" u="none" strike="noStrike" cap="none">
                <a:solidFill>
                  <a:schemeClr val="dk1"/>
                </a:solidFill>
                <a:latin typeface="Century Gothic"/>
                <a:ea typeface="Century Gothic"/>
                <a:cs typeface="Century Gothic"/>
                <a:sym typeface="Century Gothic"/>
              </a:rPr>
              <a:t>Fonte: Triagem Neonatal Biológica: Manual técnico/MS – Brasília, 2016.</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5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467544" y="274637"/>
            <a:ext cx="8219256" cy="850107"/>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chemeClr val="dk2"/>
              </a:buClr>
              <a:buSzPts val="800"/>
              <a:buFont typeface="Calibri"/>
              <a:buNone/>
            </a:pPr>
            <a:r>
              <a:rPr lang="pt-BR" sz="3200" b="1" i="0" u="none" strike="noStrike" cap="none">
                <a:solidFill>
                  <a:schemeClr val="lt1"/>
                </a:solidFill>
                <a:latin typeface="Century Gothic"/>
                <a:ea typeface="Century Gothic"/>
                <a:cs typeface="Century Gothic"/>
                <a:sym typeface="Century Gothic"/>
              </a:rPr>
              <a:t>HIGIENIZAÇÃO</a:t>
            </a:r>
            <a:r>
              <a:rPr lang="pt-BR" sz="5000" b="1" i="0" u="none" strike="noStrike" cap="none">
                <a:solidFill>
                  <a:schemeClr val="dk2"/>
                </a:solidFill>
                <a:latin typeface="Century Gothic"/>
                <a:ea typeface="Century Gothic"/>
                <a:cs typeface="Century Gothic"/>
                <a:sym typeface="Century Gothic"/>
              </a:rPr>
              <a:t> das mãos</a:t>
            </a:r>
            <a:endParaRPr sz="3200" b="0" i="0" u="none" strike="noStrike" cap="none">
              <a:solidFill>
                <a:schemeClr val="lt1"/>
              </a:solidFill>
              <a:latin typeface="Century Gothic"/>
              <a:ea typeface="Century Gothic"/>
              <a:cs typeface="Century Gothic"/>
              <a:sym typeface="Century Gothic"/>
            </a:endParaRPr>
          </a:p>
        </p:txBody>
      </p:sp>
      <p:grpSp>
        <p:nvGrpSpPr>
          <p:cNvPr id="496" name="Shape 496"/>
          <p:cNvGrpSpPr/>
          <p:nvPr/>
        </p:nvGrpSpPr>
        <p:grpSpPr>
          <a:xfrm>
            <a:off x="6372200" y="5435358"/>
            <a:ext cx="1730368" cy="313141"/>
            <a:chOff x="623" y="3254"/>
            <a:chExt cx="1095" cy="113"/>
          </a:xfrm>
        </p:grpSpPr>
        <p:cxnSp>
          <p:nvCxnSpPr>
            <p:cNvPr id="497" name="Shape 497"/>
            <p:cNvCxnSpPr/>
            <p:nvPr/>
          </p:nvCxnSpPr>
          <p:spPr>
            <a:xfrm rot="10800000" flipH="1">
              <a:off x="623" y="3254"/>
              <a:ext cx="229" cy="56"/>
            </a:xfrm>
            <a:prstGeom prst="straightConnector1">
              <a:avLst/>
            </a:prstGeom>
            <a:noFill/>
            <a:ln w="57150" cap="flat" cmpd="sng">
              <a:solidFill>
                <a:schemeClr val="lt1"/>
              </a:solidFill>
              <a:prstDash val="solid"/>
              <a:round/>
              <a:headEnd type="none" w="sm" len="sm"/>
              <a:tailEnd type="triangle" w="lg" len="lg"/>
            </a:ln>
          </p:spPr>
        </p:cxnSp>
        <p:cxnSp>
          <p:nvCxnSpPr>
            <p:cNvPr id="498" name="Shape 498"/>
            <p:cNvCxnSpPr/>
            <p:nvPr/>
          </p:nvCxnSpPr>
          <p:spPr>
            <a:xfrm rot="10800000">
              <a:off x="1430" y="3310"/>
              <a:ext cx="288" cy="57"/>
            </a:xfrm>
            <a:prstGeom prst="straightConnector1">
              <a:avLst/>
            </a:prstGeom>
            <a:noFill/>
            <a:ln w="57150" cap="flat" cmpd="sng">
              <a:solidFill>
                <a:schemeClr val="lt1"/>
              </a:solidFill>
              <a:prstDash val="solid"/>
              <a:round/>
              <a:headEnd type="none" w="sm" len="sm"/>
              <a:tailEnd type="triangle" w="lg" len="lg"/>
            </a:ln>
          </p:spPr>
        </p:cxnSp>
      </p:grpSp>
      <p:sp>
        <p:nvSpPr>
          <p:cNvPr id="499" name="Shape 499"/>
          <p:cNvSpPr txBox="1"/>
          <p:nvPr/>
        </p:nvSpPr>
        <p:spPr>
          <a:xfrm>
            <a:off x="2483767" y="6365875"/>
            <a:ext cx="6660233" cy="492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t-BR" sz="1300" b="0" i="0" u="none" strike="noStrike" cap="none">
                <a:solidFill>
                  <a:schemeClr val="dk1"/>
                </a:solidFill>
                <a:latin typeface="Merriweather"/>
                <a:ea typeface="Merriweather"/>
                <a:cs typeface="Merriweather"/>
                <a:sym typeface="Merriweather"/>
              </a:rPr>
              <a:t>Fonte:</a:t>
            </a:r>
            <a:r>
              <a:rPr lang="pt-BR" sz="1400" b="0" i="0" u="none" strike="noStrike" cap="none">
                <a:solidFill>
                  <a:schemeClr val="dk1"/>
                </a:solidFill>
                <a:latin typeface="Merriweather"/>
                <a:ea typeface="Merriweather"/>
                <a:cs typeface="Merriweather"/>
                <a:sym typeface="Merriweather"/>
              </a:rPr>
              <a:t>Triagem Neonatal Biológica: Manual técnico/MS – Brasília, 2016.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pt-BR" sz="1400" b="0" i="0" u="none" strike="noStrike" cap="none">
                <a:solidFill>
                  <a:schemeClr val="dk1"/>
                </a:solidFill>
                <a:latin typeface="Merriweather"/>
                <a:ea typeface="Merriweather"/>
                <a:cs typeface="Merriweather"/>
                <a:sym typeface="Merriweather"/>
              </a:rPr>
              <a:t>          </a:t>
            </a:r>
            <a:r>
              <a:rPr lang="pt-BR" sz="1400" b="0" i="0" u="none" strike="noStrike" cap="none">
                <a:solidFill>
                  <a:schemeClr val="lt1"/>
                </a:solidFill>
                <a:latin typeface="Century Gothic"/>
                <a:ea typeface="Century Gothic"/>
                <a:cs typeface="Century Gothic"/>
                <a:sym typeface="Century Gothic"/>
              </a:rPr>
              <a:t>Higienização das mãos em serviços de saúde/ ANVISA. – Brasília: 2007.</a:t>
            </a:r>
            <a:endParaRPr sz="1400" b="0" i="0" u="none" strike="noStrike" cap="none">
              <a:solidFill>
                <a:schemeClr val="dk1"/>
              </a:solidFill>
              <a:latin typeface="Merriweather"/>
              <a:ea typeface="Merriweather"/>
              <a:cs typeface="Merriweather"/>
              <a:sym typeface="Merriweather"/>
            </a:endParaRPr>
          </a:p>
        </p:txBody>
      </p:sp>
      <p:sp>
        <p:nvSpPr>
          <p:cNvPr id="500" name="Shape 500"/>
          <p:cNvSpPr txBox="1"/>
          <p:nvPr/>
        </p:nvSpPr>
        <p:spPr>
          <a:xfrm>
            <a:off x="4796899" y="1124738"/>
            <a:ext cx="4143300" cy="1569900"/>
          </a:xfrm>
          <a:prstGeom prst="rect">
            <a:avLst/>
          </a:prstGeom>
          <a:noFill/>
          <a:ln>
            <a:noFill/>
          </a:ln>
        </p:spPr>
        <p:txBody>
          <a:bodyPr spcFirstLastPara="1" wrap="square" lIns="91425" tIns="45700" rIns="91425" bIns="45700" anchor="t" anchorCtr="0">
            <a:noAutofit/>
          </a:bodyPr>
          <a:lstStyle/>
          <a:p>
            <a:pPr marL="0" marR="0" lvl="0" indent="20573" algn="just" rtl="0">
              <a:lnSpc>
                <a:spcPct val="100000"/>
              </a:lnSpc>
              <a:spcBef>
                <a:spcPts val="0"/>
              </a:spcBef>
              <a:spcAft>
                <a:spcPts val="0"/>
              </a:spcAft>
              <a:buClr>
                <a:schemeClr val="lt1"/>
              </a:buClr>
              <a:buSzPts val="2700"/>
              <a:buFont typeface="Calibri"/>
              <a:buChar char="•"/>
            </a:pPr>
            <a:r>
              <a:rPr lang="pt-BR" sz="2700" b="1" i="0" u="none" strike="noStrike" cap="none">
                <a:solidFill>
                  <a:schemeClr val="lt1"/>
                </a:solidFill>
                <a:latin typeface="Calibri"/>
                <a:ea typeface="Calibri"/>
                <a:cs typeface="Calibri"/>
                <a:sym typeface="Calibri"/>
              </a:rPr>
              <a:t> Higienização simples das mãos, com água e sabão; e/ou</a:t>
            </a:r>
            <a:endParaRPr sz="270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400"/>
              <a:buFont typeface="Arial"/>
              <a:buNone/>
            </a:pPr>
            <a:endParaRPr sz="2700" b="1" i="0" u="none" strike="noStrike" cap="none">
              <a:solidFill>
                <a:schemeClr val="lt1"/>
              </a:solidFill>
              <a:latin typeface="Calibri"/>
              <a:ea typeface="Calibri"/>
              <a:cs typeface="Calibri"/>
              <a:sym typeface="Calibri"/>
            </a:endParaRPr>
          </a:p>
          <a:p>
            <a:pPr marL="0" marR="0" lvl="0" indent="20573" algn="just" rtl="0">
              <a:lnSpc>
                <a:spcPct val="100000"/>
              </a:lnSpc>
              <a:spcBef>
                <a:spcPts val="0"/>
              </a:spcBef>
              <a:spcAft>
                <a:spcPts val="0"/>
              </a:spcAft>
              <a:buClr>
                <a:schemeClr val="lt1"/>
              </a:buClr>
              <a:buSzPts val="2700"/>
              <a:buFont typeface="Calibri"/>
              <a:buChar char="•"/>
            </a:pPr>
            <a:r>
              <a:rPr lang="pt-BR" sz="2700" b="1" i="0" u="none" strike="noStrike" cap="none">
                <a:solidFill>
                  <a:schemeClr val="lt1"/>
                </a:solidFill>
                <a:latin typeface="Calibri"/>
                <a:ea typeface="Calibri"/>
                <a:cs typeface="Calibri"/>
                <a:sym typeface="Calibri"/>
              </a:rPr>
              <a:t> Friccão anti-séptica, com gel alcoólico a 70% ou solução alcoólica a 70% por 30 segundos antes de cada punção (quando as mãos não estiverem visivelmente sujas).</a:t>
            </a:r>
            <a:endParaRPr sz="2700" i="0" u="none" strike="noStrike" cap="none">
              <a:solidFill>
                <a:srgbClr val="000000"/>
              </a:solidFill>
              <a:latin typeface="Calibri"/>
              <a:ea typeface="Calibri"/>
              <a:cs typeface="Calibri"/>
              <a:sym typeface="Calibri"/>
            </a:endParaRPr>
          </a:p>
        </p:txBody>
      </p:sp>
      <p:pic>
        <p:nvPicPr>
          <p:cNvPr id="501" name="Shape 501"/>
          <p:cNvPicPr preferRelativeResize="0"/>
          <p:nvPr/>
        </p:nvPicPr>
        <p:blipFill rotWithShape="1">
          <a:blip r:embed="rId3">
            <a:alphaModFix/>
          </a:blip>
          <a:srcRect/>
          <a:stretch/>
        </p:blipFill>
        <p:spPr>
          <a:xfrm>
            <a:off x="294261" y="1705228"/>
            <a:ext cx="4248472" cy="3384375"/>
          </a:xfrm>
          <a:prstGeom prst="rect">
            <a:avLst/>
          </a:prstGeom>
          <a:noFill/>
          <a:ln w="190500" cap="sq" cmpd="sng">
            <a:solidFill>
              <a:srgbClr val="C8C6BD"/>
            </a:solidFill>
            <a:prstDash val="solid"/>
            <a:miter lim="8000"/>
            <a:headEnd type="none" w="sm" len="sm"/>
            <a:tailEnd type="none" w="sm" len="sm"/>
          </a:ln>
        </p:spPr>
      </p:pic>
      <p:sp>
        <p:nvSpPr>
          <p:cNvPr id="502" name="Shape 502"/>
          <p:cNvSpPr txBox="1"/>
          <p:nvPr/>
        </p:nvSpPr>
        <p:spPr>
          <a:xfrm>
            <a:off x="0" y="5589240"/>
            <a:ext cx="2987824" cy="276998"/>
          </a:xfrm>
          <a:prstGeom prst="rect">
            <a:avLst/>
          </a:prstGeom>
          <a:solidFill>
            <a:srgbClr val="84F0DA"/>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00"/>
              <a:buFont typeface="Merriweather"/>
              <a:buNone/>
            </a:pPr>
            <a:r>
              <a:rPr lang="pt-BR" sz="1200" b="0" i="0" u="none" strike="noStrike" cap="none">
                <a:solidFill>
                  <a:schemeClr val="dk1"/>
                </a:solidFill>
                <a:latin typeface="Merriweather"/>
                <a:ea typeface="Merriweather"/>
                <a:cs typeface="Merriweather"/>
                <a:sym typeface="Merriweather"/>
              </a:rPr>
              <a:t>Fotos: Sala da Coleta, NAN-IEDE 2014</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Shape 508"/>
          <p:cNvSpPr txBox="1"/>
          <p:nvPr/>
        </p:nvSpPr>
        <p:spPr>
          <a:xfrm>
            <a:off x="467544" y="404664"/>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250"/>
              <a:buFont typeface="Calibri"/>
              <a:buNone/>
            </a:pPr>
            <a:r>
              <a:rPr lang="pt-BR" sz="5000" b="1">
                <a:solidFill>
                  <a:schemeClr val="dk2"/>
                </a:solidFill>
                <a:latin typeface="Calibri"/>
                <a:ea typeface="Calibri"/>
                <a:cs typeface="Calibri"/>
                <a:sym typeface="Calibri"/>
              </a:rPr>
              <a:t>POSICIONAMENTO DO BEBÊ</a:t>
            </a:r>
            <a:endParaRPr sz="1400" b="0" i="0" u="none" strike="noStrike" cap="none">
              <a:solidFill>
                <a:srgbClr val="000000"/>
              </a:solidFill>
              <a:latin typeface="Arial"/>
              <a:ea typeface="Arial"/>
              <a:cs typeface="Arial"/>
              <a:sym typeface="Arial"/>
            </a:endParaRPr>
          </a:p>
        </p:txBody>
      </p:sp>
      <p:pic>
        <p:nvPicPr>
          <p:cNvPr id="509" name="Shape 509"/>
          <p:cNvPicPr preferRelativeResize="0"/>
          <p:nvPr/>
        </p:nvPicPr>
        <p:blipFill rotWithShape="1">
          <a:blip r:embed="rId3">
            <a:alphaModFix/>
          </a:blip>
          <a:srcRect/>
          <a:stretch/>
        </p:blipFill>
        <p:spPr>
          <a:xfrm>
            <a:off x="4567237" y="3424237"/>
            <a:ext cx="9524" cy="9524"/>
          </a:xfrm>
          <a:prstGeom prst="rect">
            <a:avLst/>
          </a:prstGeom>
          <a:noFill/>
          <a:ln>
            <a:noFill/>
          </a:ln>
        </p:spPr>
      </p:pic>
      <p:pic>
        <p:nvPicPr>
          <p:cNvPr id="510" name="Shape 510"/>
          <p:cNvPicPr preferRelativeResize="0"/>
          <p:nvPr/>
        </p:nvPicPr>
        <p:blipFill rotWithShape="1">
          <a:blip r:embed="rId3">
            <a:alphaModFix/>
          </a:blip>
          <a:srcRect/>
          <a:stretch/>
        </p:blipFill>
        <p:spPr>
          <a:xfrm>
            <a:off x="4567237" y="3424237"/>
            <a:ext cx="9524" cy="9524"/>
          </a:xfrm>
          <a:prstGeom prst="rect">
            <a:avLst/>
          </a:prstGeom>
          <a:noFill/>
          <a:ln>
            <a:noFill/>
          </a:ln>
        </p:spPr>
      </p:pic>
      <p:sp>
        <p:nvSpPr>
          <p:cNvPr id="511" name="Shape 511"/>
          <p:cNvSpPr/>
          <p:nvPr/>
        </p:nvSpPr>
        <p:spPr>
          <a:xfrm>
            <a:off x="179512" y="1619945"/>
            <a:ext cx="3024336" cy="41050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pt-BR" sz="2400" b="1" i="0" u="none" strike="noStrike" cap="none">
                <a:solidFill>
                  <a:schemeClr val="lt1"/>
                </a:solidFill>
                <a:latin typeface="Calibri"/>
                <a:ea typeface="Calibri"/>
                <a:cs typeface="Calibri"/>
                <a:sym typeface="Calibri"/>
              </a:rPr>
              <a:t>Coloque o bebê no colo da mãe, do pai, do responsável ou acompanhante da criança que deverá ficar de pé, encostado frente a frente com a cabeça da criança encostada no seu ombro</a:t>
            </a:r>
            <a:endParaRPr sz="2400" b="1" i="0" u="none" strike="noStrike" cap="none">
              <a:solidFill>
                <a:schemeClr val="lt1"/>
              </a:solidFill>
              <a:latin typeface="Calibri"/>
              <a:ea typeface="Calibri"/>
              <a:cs typeface="Calibri"/>
              <a:sym typeface="Calibri"/>
            </a:endParaRPr>
          </a:p>
          <a:p>
            <a:pPr marL="0" marR="0" lvl="0" indent="0" algn="l" rtl="0">
              <a:lnSpc>
                <a:spcPct val="100000"/>
              </a:lnSpc>
              <a:spcBef>
                <a:spcPts val="1200"/>
              </a:spcBef>
              <a:spcAft>
                <a:spcPts val="0"/>
              </a:spcAft>
              <a:buClr>
                <a:schemeClr val="lt1"/>
              </a:buClr>
              <a:buSzPts val="600"/>
              <a:buFont typeface="Calibri"/>
              <a:buNone/>
            </a:pPr>
            <a:r>
              <a:rPr lang="pt-BR" sz="2400" b="1" i="0" u="none" strike="noStrike" cap="none">
                <a:solidFill>
                  <a:schemeClr val="lt1"/>
                </a:solidFill>
                <a:latin typeface="Calibri"/>
                <a:ea typeface="Calibri"/>
                <a:cs typeface="Calibri"/>
                <a:sym typeface="Calibri"/>
              </a:rPr>
              <a:t>Observação: Posição de eructação (arroto).</a:t>
            </a:r>
            <a:endParaRPr sz="1400" i="0" u="none" strike="noStrike" cap="none">
              <a:solidFill>
                <a:srgbClr val="000000"/>
              </a:solidFill>
              <a:latin typeface="Calibri"/>
              <a:ea typeface="Calibri"/>
              <a:cs typeface="Calibri"/>
              <a:sym typeface="Calibri"/>
            </a:endParaRPr>
          </a:p>
          <a:p>
            <a:pPr marL="0" marR="0" lvl="0" indent="0" algn="l" rtl="0">
              <a:lnSpc>
                <a:spcPct val="100000"/>
              </a:lnSpc>
              <a:spcBef>
                <a:spcPts val="1200"/>
              </a:spcBef>
              <a:spcAft>
                <a:spcPts val="0"/>
              </a:spcAft>
              <a:buClr>
                <a:schemeClr val="lt1"/>
              </a:buClr>
              <a:buSzPts val="2400"/>
              <a:buFont typeface="Century Gothic"/>
              <a:buNone/>
            </a:pPr>
            <a:endParaRPr sz="2400" b="0" i="0" u="none" strike="noStrike" cap="none">
              <a:solidFill>
                <a:schemeClr val="dk1"/>
              </a:solidFill>
              <a:latin typeface="Calibri"/>
              <a:ea typeface="Calibri"/>
              <a:cs typeface="Calibri"/>
              <a:sym typeface="Calibri"/>
            </a:endParaRPr>
          </a:p>
        </p:txBody>
      </p:sp>
      <p:pic>
        <p:nvPicPr>
          <p:cNvPr id="512" name="Shape 512"/>
          <p:cNvPicPr preferRelativeResize="0"/>
          <p:nvPr/>
        </p:nvPicPr>
        <p:blipFill rotWithShape="1">
          <a:blip r:embed="rId4">
            <a:alphaModFix/>
          </a:blip>
          <a:srcRect/>
          <a:stretch/>
        </p:blipFill>
        <p:spPr>
          <a:xfrm>
            <a:off x="3203848" y="1844824"/>
            <a:ext cx="2787773" cy="4464496"/>
          </a:xfrm>
          <a:prstGeom prst="rect">
            <a:avLst/>
          </a:prstGeom>
          <a:noFill/>
          <a:ln w="38100" cap="sq" cmpd="sng">
            <a:solidFill>
              <a:srgbClr val="000000"/>
            </a:solidFill>
            <a:prstDash val="solid"/>
            <a:miter lim="8000"/>
            <a:headEnd type="none" w="sm" len="sm"/>
            <a:tailEnd type="none" w="sm" len="sm"/>
          </a:ln>
        </p:spPr>
      </p:pic>
      <p:pic>
        <p:nvPicPr>
          <p:cNvPr id="513" name="Shape 513"/>
          <p:cNvPicPr preferRelativeResize="0"/>
          <p:nvPr/>
        </p:nvPicPr>
        <p:blipFill rotWithShape="1">
          <a:blip r:embed="rId5">
            <a:alphaModFix/>
          </a:blip>
          <a:srcRect/>
          <a:stretch/>
        </p:blipFill>
        <p:spPr>
          <a:xfrm>
            <a:off x="6156176" y="1844824"/>
            <a:ext cx="2808311" cy="4464496"/>
          </a:xfrm>
          <a:prstGeom prst="rect">
            <a:avLst/>
          </a:prstGeom>
          <a:noFill/>
          <a:ln w="38100" cap="sq" cmpd="sng">
            <a:solidFill>
              <a:srgbClr val="000000"/>
            </a:solidFill>
            <a:prstDash val="solid"/>
            <a:miter lim="8000"/>
            <a:headEnd type="none" w="sm" len="sm"/>
            <a:tailEnd type="none" w="sm" len="sm"/>
          </a:ln>
        </p:spPr>
      </p:pic>
      <p:sp>
        <p:nvSpPr>
          <p:cNvPr id="514" name="Shape 514"/>
          <p:cNvSpPr txBox="1"/>
          <p:nvPr/>
        </p:nvSpPr>
        <p:spPr>
          <a:xfrm>
            <a:off x="6156176" y="6381328"/>
            <a:ext cx="2987824" cy="276998"/>
          </a:xfrm>
          <a:prstGeom prst="rect">
            <a:avLst/>
          </a:prstGeom>
          <a:solidFill>
            <a:srgbClr val="84F0DA"/>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00"/>
              <a:buFont typeface="Merriweather"/>
              <a:buNone/>
            </a:pPr>
            <a:r>
              <a:rPr lang="pt-BR" sz="1200" b="0" i="0" u="none" strike="noStrike" cap="none">
                <a:solidFill>
                  <a:schemeClr val="dk1"/>
                </a:solidFill>
                <a:latin typeface="Merriweather"/>
                <a:ea typeface="Merriweather"/>
                <a:cs typeface="Merriweather"/>
                <a:sym typeface="Merriweather"/>
              </a:rPr>
              <a:t>Fotos: Sala da Coleta, NAN-IEDE 2014</a:t>
            </a:r>
            <a:endParaRPr sz="1400" b="0" i="0" u="none" strike="noStrike" cap="none">
              <a:solidFill>
                <a:srgbClr val="000000"/>
              </a:solidFill>
              <a:latin typeface="Arial"/>
              <a:ea typeface="Arial"/>
              <a:cs typeface="Arial"/>
              <a:sym typeface="Arial"/>
            </a:endParaRPr>
          </a:p>
        </p:txBody>
      </p:sp>
      <p:sp>
        <p:nvSpPr>
          <p:cNvPr id="515" name="Shape 515"/>
          <p:cNvSpPr/>
          <p:nvPr/>
        </p:nvSpPr>
        <p:spPr>
          <a:xfrm>
            <a:off x="-65950" y="6381323"/>
            <a:ext cx="5958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sz="1400" b="0" i="0" u="none" strike="noStrike" cap="none">
                <a:solidFill>
                  <a:schemeClr val="dk1"/>
                </a:solidFill>
                <a:latin typeface="Century Gothic"/>
                <a:ea typeface="Century Gothic"/>
                <a:cs typeface="Century Gothic"/>
                <a:sym typeface="Century Gothic"/>
              </a:rPr>
              <a:t>Fonte: Triagem Neonatal Biológica: Manual técnico/MS – Brasília, 2016.</a:t>
            </a:r>
            <a:endParaRPr sz="1400" b="0" i="0" u="none" strike="noStrike" cap="non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ctrTitle"/>
          </p:nvPr>
        </p:nvSpPr>
        <p:spPr>
          <a:xfrm>
            <a:off x="52350" y="-2120750"/>
            <a:ext cx="9039300" cy="2994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pt-BR" b="1"/>
              <a:t>Objetivos deste treinamento</a:t>
            </a:r>
            <a:endParaRPr b="1"/>
          </a:p>
        </p:txBody>
      </p:sp>
      <p:sp>
        <p:nvSpPr>
          <p:cNvPr id="185" name="Shape 185"/>
          <p:cNvSpPr txBox="1">
            <a:spLocks noGrp="1"/>
          </p:cNvSpPr>
          <p:nvPr>
            <p:ph type="subTitle" idx="1"/>
          </p:nvPr>
        </p:nvSpPr>
        <p:spPr>
          <a:xfrm>
            <a:off x="165000" y="873850"/>
            <a:ext cx="8814000" cy="5010000"/>
          </a:xfrm>
          <a:prstGeom prst="rect">
            <a:avLst/>
          </a:prstGeom>
        </p:spPr>
        <p:txBody>
          <a:bodyPr spcFirstLastPara="1" wrap="square" lIns="91425" tIns="91425" rIns="91425" bIns="91425" anchor="t" anchorCtr="0">
            <a:noAutofit/>
          </a:bodyPr>
          <a:lstStyle/>
          <a:p>
            <a:pPr marL="457200" lvl="0" indent="-368300">
              <a:lnSpc>
                <a:spcPct val="200000"/>
              </a:lnSpc>
              <a:spcBef>
                <a:spcPts val="400"/>
              </a:spcBef>
              <a:spcAft>
                <a:spcPts val="0"/>
              </a:spcAft>
              <a:buClr>
                <a:srgbClr val="000000"/>
              </a:buClr>
              <a:buSzPts val="2200"/>
              <a:buChar char="●"/>
            </a:pPr>
            <a:r>
              <a:rPr lang="pt-BR" sz="2200">
                <a:solidFill>
                  <a:srgbClr val="000000"/>
                </a:solidFill>
              </a:rPr>
              <a:t>Expor os </a:t>
            </a:r>
            <a:r>
              <a:rPr lang="pt-BR" sz="2200" b="1">
                <a:solidFill>
                  <a:srgbClr val="FF0000"/>
                </a:solidFill>
              </a:rPr>
              <a:t>fluxos atuais </a:t>
            </a:r>
            <a:r>
              <a:rPr lang="pt-BR" sz="2200">
                <a:solidFill>
                  <a:srgbClr val="000000"/>
                </a:solidFill>
              </a:rPr>
              <a:t>para a triagem neonatal na AP 3.1;</a:t>
            </a:r>
            <a:endParaRPr sz="2200">
              <a:solidFill>
                <a:srgbClr val="000000"/>
              </a:solidFill>
            </a:endParaRPr>
          </a:p>
          <a:p>
            <a:pPr marL="457200" lvl="0" indent="-368300">
              <a:lnSpc>
                <a:spcPct val="200000"/>
              </a:lnSpc>
              <a:spcBef>
                <a:spcPts val="0"/>
              </a:spcBef>
              <a:spcAft>
                <a:spcPts val="0"/>
              </a:spcAft>
              <a:buClr>
                <a:srgbClr val="000000"/>
              </a:buClr>
              <a:buSzPts val="2200"/>
              <a:buChar char="●"/>
            </a:pPr>
            <a:r>
              <a:rPr lang="pt-BR" sz="2200">
                <a:solidFill>
                  <a:srgbClr val="000000"/>
                </a:solidFill>
              </a:rPr>
              <a:t>Discutir a</a:t>
            </a:r>
            <a:r>
              <a:rPr lang="pt-BR" sz="2200" b="1">
                <a:solidFill>
                  <a:srgbClr val="FF0000"/>
                </a:solidFill>
              </a:rPr>
              <a:t> importância, potenciais e entraves</a:t>
            </a:r>
            <a:r>
              <a:rPr lang="pt-BR" sz="2200">
                <a:solidFill>
                  <a:srgbClr val="000000"/>
                </a:solidFill>
              </a:rPr>
              <a:t> da estratégia;</a:t>
            </a:r>
            <a:endParaRPr sz="2200">
              <a:solidFill>
                <a:srgbClr val="000000"/>
              </a:solidFill>
            </a:endParaRPr>
          </a:p>
          <a:p>
            <a:pPr marL="457200" lvl="0" indent="-368300">
              <a:lnSpc>
                <a:spcPct val="200000"/>
              </a:lnSpc>
              <a:spcBef>
                <a:spcPts val="0"/>
              </a:spcBef>
              <a:spcAft>
                <a:spcPts val="0"/>
              </a:spcAft>
              <a:buClr>
                <a:srgbClr val="000000"/>
              </a:buClr>
              <a:buSzPts val="2200"/>
              <a:buChar char="●"/>
            </a:pPr>
            <a:r>
              <a:rPr lang="pt-BR" sz="2200">
                <a:solidFill>
                  <a:srgbClr val="000000"/>
                </a:solidFill>
              </a:rPr>
              <a:t>Esclarecer </a:t>
            </a:r>
            <a:r>
              <a:rPr lang="pt-BR" sz="2200" b="1">
                <a:solidFill>
                  <a:srgbClr val="FF0000"/>
                </a:solidFill>
              </a:rPr>
              <a:t>possíveis dúvidas</a:t>
            </a:r>
            <a:r>
              <a:rPr lang="pt-BR" sz="2200">
                <a:solidFill>
                  <a:srgbClr val="000000"/>
                </a:solidFill>
              </a:rPr>
              <a:t> no manejo dos resultados;</a:t>
            </a:r>
            <a:endParaRPr sz="2200">
              <a:solidFill>
                <a:srgbClr val="000000"/>
              </a:solidFill>
            </a:endParaRPr>
          </a:p>
          <a:p>
            <a:pPr marL="457200" lvl="0" indent="-368300">
              <a:lnSpc>
                <a:spcPct val="200000"/>
              </a:lnSpc>
              <a:spcBef>
                <a:spcPts val="0"/>
              </a:spcBef>
              <a:spcAft>
                <a:spcPts val="0"/>
              </a:spcAft>
              <a:buClr>
                <a:srgbClr val="000000"/>
              </a:buClr>
              <a:buSzPts val="2200"/>
              <a:buChar char="●"/>
            </a:pPr>
            <a:r>
              <a:rPr lang="pt-BR" sz="2200">
                <a:solidFill>
                  <a:srgbClr val="000000"/>
                </a:solidFill>
              </a:rPr>
              <a:t>Oferecer </a:t>
            </a:r>
            <a:r>
              <a:rPr lang="pt-BR" sz="2200" b="1">
                <a:solidFill>
                  <a:srgbClr val="FF0000"/>
                </a:solidFill>
              </a:rPr>
              <a:t>apoio ao acompanhamento </a:t>
            </a:r>
            <a:r>
              <a:rPr lang="pt-BR" sz="2200">
                <a:solidFill>
                  <a:srgbClr val="000000"/>
                </a:solidFill>
              </a:rPr>
              <a:t>dos casos em que há alteração nos resultados;</a:t>
            </a:r>
            <a:endParaRPr sz="2200">
              <a:solidFill>
                <a:srgbClr val="000000"/>
              </a:solidFill>
            </a:endParaRPr>
          </a:p>
          <a:p>
            <a:pPr marL="457200" lvl="0" indent="-368300">
              <a:lnSpc>
                <a:spcPct val="200000"/>
              </a:lnSpc>
              <a:spcBef>
                <a:spcPts val="0"/>
              </a:spcBef>
              <a:spcAft>
                <a:spcPts val="0"/>
              </a:spcAft>
              <a:buClr>
                <a:srgbClr val="000000"/>
              </a:buClr>
              <a:buSzPts val="2200"/>
              <a:buChar char="●"/>
            </a:pPr>
            <a:r>
              <a:rPr lang="pt-BR" sz="2200">
                <a:solidFill>
                  <a:srgbClr val="000000"/>
                </a:solidFill>
              </a:rPr>
              <a:t>Expor os fluxos de</a:t>
            </a:r>
            <a:r>
              <a:rPr lang="pt-BR" sz="2200" b="1">
                <a:solidFill>
                  <a:srgbClr val="FF0000"/>
                </a:solidFill>
              </a:rPr>
              <a:t> referência e contrar referência </a:t>
            </a:r>
            <a:r>
              <a:rPr lang="pt-BR" sz="2200">
                <a:solidFill>
                  <a:srgbClr val="000000"/>
                </a:solidFill>
              </a:rPr>
              <a:t>para crianças com resultados alterados;</a:t>
            </a:r>
            <a:endParaRPr sz="2200">
              <a:solidFill>
                <a:srgbClr val="000000"/>
              </a:solidFill>
            </a:endParaRPr>
          </a:p>
        </p:txBody>
      </p:sp>
      <p:pic>
        <p:nvPicPr>
          <p:cNvPr id="186" name="Shape 186"/>
          <p:cNvPicPr preferRelativeResize="0"/>
          <p:nvPr/>
        </p:nvPicPr>
        <p:blipFill>
          <a:blip r:embed="rId3">
            <a:alphaModFix/>
          </a:blip>
          <a:stretch>
            <a:fillRect/>
          </a:stretch>
        </p:blipFill>
        <p:spPr>
          <a:xfrm>
            <a:off x="6685925" y="4863250"/>
            <a:ext cx="2405725" cy="19947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title"/>
          </p:nvPr>
        </p:nvSpPr>
        <p:spPr>
          <a:xfrm>
            <a:off x="462369" y="-88038"/>
            <a:ext cx="8219400" cy="922200"/>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chemeClr val="dk2"/>
              </a:buClr>
              <a:buSzPts val="1100"/>
              <a:buFont typeface="Calibri"/>
              <a:buNone/>
            </a:pPr>
            <a:r>
              <a:rPr lang="pt-BR" sz="3500" b="1">
                <a:solidFill>
                  <a:srgbClr val="002060"/>
                </a:solidFill>
                <a:latin typeface="Calibri"/>
                <a:ea typeface="Calibri"/>
                <a:cs typeface="Calibri"/>
                <a:sym typeface="Calibri"/>
              </a:rPr>
              <a:t>LOCAL CORRETO E TÉCNICA DE PUNÇÃO</a:t>
            </a:r>
            <a:endParaRPr sz="3500" b="0" i="0" u="none" strike="noStrike" cap="none">
              <a:solidFill>
                <a:schemeClr val="lt1"/>
              </a:solidFill>
              <a:latin typeface="Century Gothic"/>
              <a:ea typeface="Century Gothic"/>
              <a:cs typeface="Century Gothic"/>
              <a:sym typeface="Century Gothic"/>
            </a:endParaRPr>
          </a:p>
        </p:txBody>
      </p:sp>
      <p:grpSp>
        <p:nvGrpSpPr>
          <p:cNvPr id="522" name="Shape 522"/>
          <p:cNvGrpSpPr/>
          <p:nvPr/>
        </p:nvGrpSpPr>
        <p:grpSpPr>
          <a:xfrm>
            <a:off x="6572249" y="6000749"/>
            <a:ext cx="1730368" cy="313141"/>
            <a:chOff x="623" y="3254"/>
            <a:chExt cx="1095" cy="113"/>
          </a:xfrm>
        </p:grpSpPr>
        <p:cxnSp>
          <p:nvCxnSpPr>
            <p:cNvPr id="523" name="Shape 523"/>
            <p:cNvCxnSpPr/>
            <p:nvPr/>
          </p:nvCxnSpPr>
          <p:spPr>
            <a:xfrm rot="10800000" flipH="1">
              <a:off x="623" y="3254"/>
              <a:ext cx="229" cy="56"/>
            </a:xfrm>
            <a:prstGeom prst="straightConnector1">
              <a:avLst/>
            </a:prstGeom>
            <a:noFill/>
            <a:ln w="57150" cap="flat" cmpd="sng">
              <a:solidFill>
                <a:schemeClr val="lt1"/>
              </a:solidFill>
              <a:prstDash val="solid"/>
              <a:round/>
              <a:headEnd type="none" w="sm" len="sm"/>
              <a:tailEnd type="triangle" w="lg" len="lg"/>
            </a:ln>
          </p:spPr>
        </p:cxnSp>
        <p:cxnSp>
          <p:nvCxnSpPr>
            <p:cNvPr id="524" name="Shape 524"/>
            <p:cNvCxnSpPr/>
            <p:nvPr/>
          </p:nvCxnSpPr>
          <p:spPr>
            <a:xfrm rot="10800000">
              <a:off x="1430" y="3310"/>
              <a:ext cx="288" cy="57"/>
            </a:xfrm>
            <a:prstGeom prst="straightConnector1">
              <a:avLst/>
            </a:prstGeom>
            <a:noFill/>
            <a:ln w="57150" cap="flat" cmpd="sng">
              <a:solidFill>
                <a:schemeClr val="lt1"/>
              </a:solidFill>
              <a:prstDash val="solid"/>
              <a:round/>
              <a:headEnd type="none" w="sm" len="sm"/>
              <a:tailEnd type="triangle" w="lg" len="lg"/>
            </a:ln>
          </p:spPr>
        </p:cxnSp>
      </p:grpSp>
      <p:pic>
        <p:nvPicPr>
          <p:cNvPr id="525" name="Shape 525"/>
          <p:cNvPicPr preferRelativeResize="0"/>
          <p:nvPr/>
        </p:nvPicPr>
        <p:blipFill rotWithShape="1">
          <a:blip r:embed="rId3">
            <a:alphaModFix/>
          </a:blip>
          <a:srcRect/>
          <a:stretch/>
        </p:blipFill>
        <p:spPr>
          <a:xfrm>
            <a:off x="142875" y="1066450"/>
            <a:ext cx="4242300" cy="4934300"/>
          </a:xfrm>
          <a:prstGeom prst="rect">
            <a:avLst/>
          </a:prstGeom>
          <a:noFill/>
          <a:ln>
            <a:noFill/>
          </a:ln>
        </p:spPr>
      </p:pic>
      <p:sp>
        <p:nvSpPr>
          <p:cNvPr id="526" name="Shape 526"/>
          <p:cNvSpPr txBox="1"/>
          <p:nvPr/>
        </p:nvSpPr>
        <p:spPr>
          <a:xfrm>
            <a:off x="142875" y="6453336"/>
            <a:ext cx="8786813" cy="2538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t-BR" sz="1300" b="0" i="0" u="none" strike="noStrike" cap="none">
                <a:solidFill>
                  <a:schemeClr val="dk1"/>
                </a:solidFill>
                <a:latin typeface="Merriweather"/>
                <a:ea typeface="Merriweather"/>
                <a:cs typeface="Merriweather"/>
                <a:sym typeface="Merriweather"/>
              </a:rPr>
              <a:t>Fonte:</a:t>
            </a:r>
            <a:r>
              <a:rPr lang="pt-BR" sz="1200" b="0" i="0" u="none" strike="noStrike" cap="none">
                <a:solidFill>
                  <a:schemeClr val="dk1"/>
                </a:solidFill>
                <a:latin typeface="Merriweather"/>
                <a:ea typeface="Merriweather"/>
                <a:cs typeface="Merriweather"/>
                <a:sym typeface="Merriweather"/>
              </a:rPr>
              <a:t>Triagem Neonatal Biológica: Manual técnico/MS – Brasília, 2016.</a:t>
            </a:r>
            <a:endParaRPr sz="1400" b="0" i="0" u="none" strike="noStrike" cap="none">
              <a:solidFill>
                <a:srgbClr val="000000"/>
              </a:solidFill>
              <a:latin typeface="Arial"/>
              <a:ea typeface="Arial"/>
              <a:cs typeface="Arial"/>
              <a:sym typeface="Arial"/>
            </a:endParaRPr>
          </a:p>
        </p:txBody>
      </p:sp>
      <p:sp>
        <p:nvSpPr>
          <p:cNvPr id="527" name="Shape 527"/>
          <p:cNvSpPr txBox="1"/>
          <p:nvPr/>
        </p:nvSpPr>
        <p:spPr>
          <a:xfrm>
            <a:off x="4467600" y="1066450"/>
            <a:ext cx="4534200" cy="4725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accent1"/>
              </a:buClr>
              <a:buSzPts val="2000"/>
              <a:buFont typeface="Calibri"/>
              <a:buChar char="•"/>
            </a:pPr>
            <a:r>
              <a:rPr lang="pt-BR" sz="2000" i="0" u="none" strike="noStrike" cap="none">
                <a:solidFill>
                  <a:schemeClr val="dk1"/>
                </a:solidFill>
                <a:latin typeface="Calibri"/>
                <a:ea typeface="Calibri"/>
                <a:cs typeface="Calibri"/>
                <a:sym typeface="Calibri"/>
              </a:rPr>
              <a:t> </a:t>
            </a:r>
            <a:r>
              <a:rPr lang="pt-BR" sz="2000" b="1" i="0" u="none" strike="noStrike" cap="none">
                <a:solidFill>
                  <a:schemeClr val="lt1"/>
                </a:solidFill>
                <a:latin typeface="Calibri"/>
                <a:ea typeface="Calibri"/>
                <a:cs typeface="Calibri"/>
                <a:sym typeface="Calibri"/>
              </a:rPr>
              <a:t>Atenção para as áreas permitidas para a punção do teste do pezinho (nas laterais do pezinho, evitando as bordas e a parte central);</a:t>
            </a:r>
            <a:endParaRPr sz="2000" i="0" u="none" strike="noStrike" cap="none">
              <a:solidFill>
                <a:srgbClr val="000000"/>
              </a:solidFill>
              <a:latin typeface="Calibri"/>
              <a:ea typeface="Calibri"/>
              <a:cs typeface="Calibri"/>
              <a:sym typeface="Calibri"/>
            </a:endParaRPr>
          </a:p>
          <a:p>
            <a:pPr marL="0" marR="0" lvl="0" indent="127000" algn="just" rtl="0">
              <a:lnSpc>
                <a:spcPct val="100000"/>
              </a:lnSpc>
              <a:spcBef>
                <a:spcPts val="0"/>
              </a:spcBef>
              <a:spcAft>
                <a:spcPts val="0"/>
              </a:spcAft>
              <a:buClr>
                <a:schemeClr val="accent1"/>
              </a:buClr>
              <a:buSzPts val="2000"/>
              <a:buFont typeface="Calibri"/>
              <a:buNone/>
            </a:pPr>
            <a:endParaRPr sz="2000" b="1" i="0" u="none" strike="noStrike" cap="none">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chemeClr val="accent1"/>
              </a:buClr>
              <a:buSzPts val="2000"/>
              <a:buFont typeface="Calibri"/>
              <a:buChar char="•"/>
            </a:pPr>
            <a:r>
              <a:rPr lang="pt-BR" sz="2000" b="1" i="0" u="none" strike="noStrike" cap="none">
                <a:solidFill>
                  <a:schemeClr val="lt1"/>
                </a:solidFill>
                <a:latin typeface="Calibri"/>
                <a:ea typeface="Calibri"/>
                <a:cs typeface="Calibri"/>
                <a:sym typeface="Calibri"/>
              </a:rPr>
              <a:t> Segure o pé e o tornozelo as criança, envolvendo com o dedo indicador e o polegar todo o calcanhar, de forma imobilizar, mas não prender a circulação; e</a:t>
            </a:r>
            <a:endParaRPr sz="2000" i="0" u="none" strike="noStrike" cap="none">
              <a:solidFill>
                <a:srgbClr val="000000"/>
              </a:solidFill>
              <a:latin typeface="Calibri"/>
              <a:ea typeface="Calibri"/>
              <a:cs typeface="Calibri"/>
              <a:sym typeface="Calibri"/>
            </a:endParaRPr>
          </a:p>
          <a:p>
            <a:pPr marL="0" marR="0" lvl="0" indent="127000" algn="just" rtl="0">
              <a:lnSpc>
                <a:spcPct val="100000"/>
              </a:lnSpc>
              <a:spcBef>
                <a:spcPts val="0"/>
              </a:spcBef>
              <a:spcAft>
                <a:spcPts val="0"/>
              </a:spcAft>
              <a:buClr>
                <a:schemeClr val="accent1"/>
              </a:buClr>
              <a:buSzPts val="2000"/>
              <a:buFont typeface="Calibri"/>
              <a:buNone/>
            </a:pPr>
            <a:endParaRPr sz="2000" b="1" i="0" u="none" strike="noStrike" cap="none">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chemeClr val="accent1"/>
              </a:buClr>
              <a:buSzPts val="2000"/>
              <a:buFont typeface="Calibri"/>
              <a:buChar char="•"/>
            </a:pPr>
            <a:r>
              <a:rPr lang="pt-BR" sz="2000" b="1" i="0" u="none" strike="noStrike" cap="none">
                <a:solidFill>
                  <a:schemeClr val="lt1"/>
                </a:solidFill>
                <a:latin typeface="Calibri"/>
                <a:ea typeface="Calibri"/>
                <a:cs typeface="Calibri"/>
                <a:sym typeface="Calibri"/>
              </a:rPr>
              <a:t> A punção só deverá ser realização após assepsia e secagem completa do álcool . </a:t>
            </a:r>
            <a:endParaRPr sz="2000" i="0" u="none" strike="noStrike" cap="none">
              <a:solidFill>
                <a:srgbClr val="000000"/>
              </a:solidFill>
              <a:latin typeface="Calibri"/>
              <a:ea typeface="Calibri"/>
              <a:cs typeface="Calibri"/>
              <a:sym typeface="Calibri"/>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a:spLocks noGrp="1"/>
          </p:cNvSpPr>
          <p:nvPr>
            <p:ph type="title"/>
          </p:nvPr>
        </p:nvSpPr>
        <p:spPr>
          <a:xfrm>
            <a:off x="179512" y="-10"/>
            <a:ext cx="8784900" cy="850200"/>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chemeClr val="dk2"/>
              </a:buClr>
              <a:buSzPts val="1250"/>
              <a:buFont typeface="Calibri"/>
              <a:buNone/>
            </a:pPr>
            <a:r>
              <a:rPr lang="pt-BR" sz="3500" b="1">
                <a:solidFill>
                  <a:srgbClr val="002060"/>
                </a:solidFill>
                <a:latin typeface="Calibri"/>
                <a:ea typeface="Calibri"/>
                <a:cs typeface="Calibri"/>
                <a:sym typeface="Calibri"/>
              </a:rPr>
              <a:t>AQUECIMENTO E ASSEPSIA DO PÉ</a:t>
            </a:r>
            <a:endParaRPr sz="3500" b="0" i="0" u="none" strike="noStrike" cap="none">
              <a:solidFill>
                <a:schemeClr val="lt1"/>
              </a:solidFill>
              <a:latin typeface="Century Gothic"/>
              <a:ea typeface="Century Gothic"/>
              <a:cs typeface="Century Gothic"/>
              <a:sym typeface="Century Gothic"/>
            </a:endParaRPr>
          </a:p>
        </p:txBody>
      </p:sp>
      <p:grpSp>
        <p:nvGrpSpPr>
          <p:cNvPr id="534" name="Shape 534"/>
          <p:cNvGrpSpPr/>
          <p:nvPr/>
        </p:nvGrpSpPr>
        <p:grpSpPr>
          <a:xfrm>
            <a:off x="6572249" y="6000749"/>
            <a:ext cx="1730368" cy="313141"/>
            <a:chOff x="623" y="3254"/>
            <a:chExt cx="1095" cy="113"/>
          </a:xfrm>
        </p:grpSpPr>
        <p:cxnSp>
          <p:nvCxnSpPr>
            <p:cNvPr id="535" name="Shape 535"/>
            <p:cNvCxnSpPr/>
            <p:nvPr/>
          </p:nvCxnSpPr>
          <p:spPr>
            <a:xfrm rot="10800000" flipH="1">
              <a:off x="623" y="3254"/>
              <a:ext cx="229" cy="56"/>
            </a:xfrm>
            <a:prstGeom prst="straightConnector1">
              <a:avLst/>
            </a:prstGeom>
            <a:noFill/>
            <a:ln w="57150" cap="flat" cmpd="sng">
              <a:solidFill>
                <a:schemeClr val="lt1"/>
              </a:solidFill>
              <a:prstDash val="solid"/>
              <a:round/>
              <a:headEnd type="none" w="sm" len="sm"/>
              <a:tailEnd type="triangle" w="lg" len="lg"/>
            </a:ln>
          </p:spPr>
        </p:cxnSp>
        <p:cxnSp>
          <p:nvCxnSpPr>
            <p:cNvPr id="536" name="Shape 536"/>
            <p:cNvCxnSpPr/>
            <p:nvPr/>
          </p:nvCxnSpPr>
          <p:spPr>
            <a:xfrm rot="10800000">
              <a:off x="1430" y="3310"/>
              <a:ext cx="288" cy="57"/>
            </a:xfrm>
            <a:prstGeom prst="straightConnector1">
              <a:avLst/>
            </a:prstGeom>
            <a:noFill/>
            <a:ln w="57150" cap="flat" cmpd="sng">
              <a:solidFill>
                <a:schemeClr val="lt1"/>
              </a:solidFill>
              <a:prstDash val="solid"/>
              <a:round/>
              <a:headEnd type="none" w="sm" len="sm"/>
              <a:tailEnd type="triangle" w="lg" len="lg"/>
            </a:ln>
          </p:spPr>
        </p:cxnSp>
      </p:grpSp>
      <p:sp>
        <p:nvSpPr>
          <p:cNvPr id="537" name="Shape 537"/>
          <p:cNvSpPr txBox="1"/>
          <p:nvPr/>
        </p:nvSpPr>
        <p:spPr>
          <a:xfrm>
            <a:off x="0" y="6192065"/>
            <a:ext cx="5799000" cy="303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pt-BR" sz="1200" b="0" i="0" u="none" strike="noStrike" cap="none">
                <a:solidFill>
                  <a:schemeClr val="dk1"/>
                </a:solidFill>
                <a:latin typeface="Merriweather"/>
                <a:ea typeface="Merriweather"/>
                <a:cs typeface="Merriweather"/>
                <a:sym typeface="Merriweather"/>
              </a:rPr>
              <a:t>Fonte:Triagem Neonatal Biológica: Manual técnico/MS – Brasília, 2016.</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lt1"/>
              </a:buClr>
              <a:buSzPts val="325"/>
              <a:buFont typeface="Century Gothic"/>
              <a:buNone/>
            </a:pPr>
            <a:endParaRPr sz="1300" b="0" i="0" u="none" strike="noStrike" cap="none">
              <a:solidFill>
                <a:schemeClr val="dk1"/>
              </a:solidFill>
              <a:latin typeface="Merriweather"/>
              <a:ea typeface="Merriweather"/>
              <a:cs typeface="Merriweather"/>
              <a:sym typeface="Merriweather"/>
            </a:endParaRPr>
          </a:p>
        </p:txBody>
      </p:sp>
      <p:sp>
        <p:nvSpPr>
          <p:cNvPr id="538" name="Shape 538"/>
          <p:cNvSpPr txBox="1"/>
          <p:nvPr/>
        </p:nvSpPr>
        <p:spPr>
          <a:xfrm>
            <a:off x="179512" y="767782"/>
            <a:ext cx="3349500" cy="4683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accent1"/>
              </a:buClr>
              <a:buSzPts val="2000"/>
              <a:buFont typeface="Calibri"/>
              <a:buChar char="•"/>
            </a:pPr>
            <a:r>
              <a:rPr lang="pt-BR" sz="2000" b="0" i="0" u="none" strike="noStrike" cap="none">
                <a:solidFill>
                  <a:schemeClr val="dk1"/>
                </a:solidFill>
                <a:latin typeface="Calibri"/>
                <a:ea typeface="Calibri"/>
                <a:cs typeface="Calibri"/>
                <a:sym typeface="Calibri"/>
              </a:rPr>
              <a:t> </a:t>
            </a:r>
            <a:r>
              <a:rPr lang="pt-BR" sz="2000" b="1" i="0" u="none" strike="noStrike" cap="none">
                <a:solidFill>
                  <a:schemeClr val="lt1"/>
                </a:solidFill>
                <a:latin typeface="Calibri"/>
                <a:ea typeface="Calibri"/>
                <a:cs typeface="Calibri"/>
                <a:sym typeface="Calibri"/>
              </a:rPr>
              <a:t>O aquecimento do pé deve ser considerado, pois leva à vasodilatação , favorecendo o fluxo e boa coleta;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800"/>
              <a:buFont typeface="Arial"/>
              <a:buNone/>
            </a:pPr>
            <a:endParaRPr sz="800" b="1" i="0" u="none" strike="noStrike" cap="none">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chemeClr val="accent1"/>
              </a:buClr>
              <a:buSzPts val="2000"/>
              <a:buFont typeface="Calibri"/>
              <a:buChar char="•"/>
            </a:pPr>
            <a:r>
              <a:rPr lang="pt-BR" sz="2000" b="1" i="0" u="none" strike="noStrike" cap="none">
                <a:solidFill>
                  <a:schemeClr val="lt1"/>
                </a:solidFill>
                <a:latin typeface="Calibri"/>
                <a:ea typeface="Calibri"/>
                <a:cs typeface="Calibri"/>
                <a:sym typeface="Calibri"/>
              </a:rPr>
              <a:t>Faça a assepsia na área da punção com algodão ou gaze umedecida com álcool 70%; </a:t>
            </a:r>
            <a:endParaRPr sz="1400" b="0" i="0" u="none" strike="noStrike" cap="none">
              <a:solidFill>
                <a:srgbClr val="000000"/>
              </a:solidFill>
              <a:latin typeface="Arial"/>
              <a:ea typeface="Arial"/>
              <a:cs typeface="Arial"/>
              <a:sym typeface="Arial"/>
            </a:endParaRPr>
          </a:p>
          <a:p>
            <a:pPr marL="0" marR="0" lvl="0" indent="50800" algn="just" rtl="0">
              <a:lnSpc>
                <a:spcPct val="100000"/>
              </a:lnSpc>
              <a:spcBef>
                <a:spcPts val="0"/>
              </a:spcBef>
              <a:spcAft>
                <a:spcPts val="0"/>
              </a:spcAft>
              <a:buClr>
                <a:schemeClr val="accent1"/>
              </a:buClr>
              <a:buSzPts val="800"/>
              <a:buFont typeface="Calibri"/>
              <a:buNone/>
            </a:pPr>
            <a:endParaRPr sz="800" b="1" i="0" u="none" strike="noStrike" cap="none">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chemeClr val="accent1"/>
              </a:buClr>
              <a:buSzPts val="2000"/>
              <a:buFont typeface="Calibri"/>
              <a:buChar char="•"/>
            </a:pPr>
            <a:r>
              <a:rPr lang="pt-BR" sz="2000" b="1" i="0" u="none" strike="noStrike" cap="none">
                <a:solidFill>
                  <a:schemeClr val="lt1"/>
                </a:solidFill>
                <a:latin typeface="Calibri"/>
                <a:ea typeface="Calibri"/>
                <a:cs typeface="Calibri"/>
                <a:sym typeface="Calibri"/>
              </a:rPr>
              <a:t> Massagear bem o local, ativando a circulação, certificando que o calcanhar esteja avermelhado; </a:t>
            </a:r>
            <a:endParaRPr sz="2000" b="1" i="0" u="none" strike="noStrike" cap="none">
              <a:solidFill>
                <a:schemeClr val="lt1"/>
              </a:solidFill>
              <a:latin typeface="Calibri"/>
              <a:ea typeface="Calibri"/>
              <a:cs typeface="Calibri"/>
              <a:sym typeface="Calibri"/>
            </a:endParaRPr>
          </a:p>
          <a:p>
            <a:pPr marL="0" marR="0" lvl="0" indent="50800" algn="just" rtl="0">
              <a:lnSpc>
                <a:spcPct val="100000"/>
              </a:lnSpc>
              <a:spcBef>
                <a:spcPts val="0"/>
              </a:spcBef>
              <a:spcAft>
                <a:spcPts val="0"/>
              </a:spcAft>
              <a:buClr>
                <a:schemeClr val="accent1"/>
              </a:buClr>
              <a:buSzPts val="800"/>
              <a:buFont typeface="Calibri"/>
              <a:buNone/>
            </a:pPr>
            <a:endParaRPr sz="800" b="1" i="0" u="none" strike="noStrike" cap="none">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chemeClr val="accent1"/>
              </a:buClr>
              <a:buSzPts val="2000"/>
              <a:buFont typeface="Calibri"/>
              <a:buChar char="•"/>
            </a:pPr>
            <a:r>
              <a:rPr lang="pt-BR" sz="2000" b="1" i="0" u="sng" strike="noStrike" cap="none">
                <a:solidFill>
                  <a:schemeClr val="lt1"/>
                </a:solidFill>
                <a:latin typeface="Calibri"/>
                <a:ea typeface="Calibri"/>
                <a:cs typeface="Calibri"/>
                <a:sym typeface="Calibri"/>
              </a:rPr>
              <a:t> NÃO USE POVIDINE, MERTHIOLATE, ÁLCOOL  IODADO ou CLOREXIDINE ALCÓOLICO</a:t>
            </a:r>
            <a:r>
              <a:rPr lang="pt-BR" sz="2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539" name="Shape 539"/>
          <p:cNvPicPr preferRelativeResize="0"/>
          <p:nvPr/>
        </p:nvPicPr>
        <p:blipFill rotWithShape="1">
          <a:blip r:embed="rId3">
            <a:alphaModFix/>
          </a:blip>
          <a:srcRect/>
          <a:stretch/>
        </p:blipFill>
        <p:spPr>
          <a:xfrm rot="5659879">
            <a:off x="5785131" y="3157848"/>
            <a:ext cx="3501008" cy="2960777"/>
          </a:xfrm>
          <a:prstGeom prst="rect">
            <a:avLst/>
          </a:prstGeom>
          <a:solidFill>
            <a:srgbClr val="EEEEEE"/>
          </a:solidFill>
          <a:ln w="88900" cap="sq" cmpd="sng">
            <a:solidFill>
              <a:srgbClr val="FFFFFF"/>
            </a:solidFill>
            <a:prstDash val="solid"/>
            <a:miter lim="8000"/>
            <a:headEnd type="none" w="sm" len="sm"/>
            <a:tailEnd type="none" w="sm" len="sm"/>
          </a:ln>
        </p:spPr>
      </p:pic>
      <p:pic>
        <p:nvPicPr>
          <p:cNvPr id="540" name="Shape 540"/>
          <p:cNvPicPr preferRelativeResize="0"/>
          <p:nvPr/>
        </p:nvPicPr>
        <p:blipFill rotWithShape="1">
          <a:blip r:embed="rId4">
            <a:alphaModFix/>
          </a:blip>
          <a:srcRect/>
          <a:stretch/>
        </p:blipFill>
        <p:spPr>
          <a:xfrm rot="255698">
            <a:off x="3970965" y="1228396"/>
            <a:ext cx="2912916" cy="3312368"/>
          </a:xfrm>
          <a:prstGeom prst="rect">
            <a:avLst/>
          </a:prstGeom>
          <a:solidFill>
            <a:srgbClr val="EEEEEE"/>
          </a:solidFill>
          <a:ln w="88900" cap="sq" cmpd="sng">
            <a:solidFill>
              <a:srgbClr val="FFFFFF"/>
            </a:solidFill>
            <a:prstDash val="solid"/>
            <a:miter lim="8000"/>
            <a:headEnd type="none" w="sm" len="sm"/>
            <a:tailEnd type="none" w="sm" len="sm"/>
          </a:ln>
        </p:spPr>
      </p:pic>
      <p:sp>
        <p:nvSpPr>
          <p:cNvPr id="541" name="Shape 541"/>
          <p:cNvSpPr txBox="1"/>
          <p:nvPr/>
        </p:nvSpPr>
        <p:spPr>
          <a:xfrm>
            <a:off x="6156176" y="6581002"/>
            <a:ext cx="2987824" cy="276998"/>
          </a:xfrm>
          <a:prstGeom prst="rect">
            <a:avLst/>
          </a:prstGeom>
          <a:solidFill>
            <a:srgbClr val="84F0DA"/>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00"/>
              <a:buFont typeface="Merriweather"/>
              <a:buNone/>
            </a:pPr>
            <a:r>
              <a:rPr lang="pt-BR" sz="1200" b="0" i="0" u="none" strike="noStrike" cap="none">
                <a:solidFill>
                  <a:schemeClr val="dk1"/>
                </a:solidFill>
                <a:latin typeface="Merriweather"/>
                <a:ea typeface="Merriweather"/>
                <a:cs typeface="Merriweather"/>
                <a:sym typeface="Merriweather"/>
              </a:rPr>
              <a:t>Fotos: Sala da Coleta, NAN-IEDE 2014</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539552" y="188640"/>
            <a:ext cx="8208912" cy="1287016"/>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chemeClr val="dk2"/>
              </a:buClr>
              <a:buSzPts val="1125"/>
              <a:buFont typeface="Calibri"/>
              <a:buNone/>
            </a:pPr>
            <a:r>
              <a:rPr lang="pt-BR" sz="4000" b="1" i="1" u="none" strike="noStrike" cap="none">
                <a:solidFill>
                  <a:srgbClr val="002060"/>
                </a:solidFill>
                <a:latin typeface="Calibri"/>
                <a:ea typeface="Calibri"/>
                <a:cs typeface="Calibri"/>
                <a:sym typeface="Calibri"/>
              </a:rPr>
              <a:t>Manobra “ Compressão-descompressão”</a:t>
            </a:r>
            <a:endParaRPr sz="4000" b="0" i="0" u="none" strike="noStrike" cap="none">
              <a:solidFill>
                <a:schemeClr val="lt1"/>
              </a:solidFill>
              <a:latin typeface="Century Gothic"/>
              <a:ea typeface="Century Gothic"/>
              <a:cs typeface="Century Gothic"/>
              <a:sym typeface="Century Gothic"/>
            </a:endParaRPr>
          </a:p>
        </p:txBody>
      </p:sp>
      <p:sp>
        <p:nvSpPr>
          <p:cNvPr id="547" name="Shape 547"/>
          <p:cNvSpPr txBox="1">
            <a:spLocks noGrp="1"/>
          </p:cNvSpPr>
          <p:nvPr>
            <p:ph type="body" idx="1"/>
          </p:nvPr>
        </p:nvSpPr>
        <p:spPr>
          <a:xfrm>
            <a:off x="281875" y="1545175"/>
            <a:ext cx="8653200" cy="3767700"/>
          </a:xfrm>
          <a:prstGeom prst="rect">
            <a:avLst/>
          </a:pr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274320" marR="0" lvl="0" indent="-307975" algn="just" rtl="0">
              <a:lnSpc>
                <a:spcPct val="100000"/>
              </a:lnSpc>
              <a:spcBef>
                <a:spcPts val="0"/>
              </a:spcBef>
              <a:spcAft>
                <a:spcPts val="0"/>
              </a:spcAft>
              <a:buClr>
                <a:schemeClr val="accent3"/>
              </a:buClr>
              <a:buSzPts val="3000"/>
              <a:buFont typeface="Calibri"/>
              <a:buChar char="●"/>
            </a:pPr>
            <a:r>
              <a:rPr lang="pt-BR" sz="3000" b="1" i="0" u="none" strike="noStrike" cap="none">
                <a:solidFill>
                  <a:schemeClr val="lt1"/>
                </a:solidFill>
                <a:latin typeface="Calibri"/>
                <a:ea typeface="Calibri"/>
                <a:cs typeface="Calibri"/>
                <a:sym typeface="Calibri"/>
              </a:rPr>
              <a:t>Pode-se fazer com os dedos indicador e polegar (que envolvem o calcanhar) uma compressão leve, seguida por uma descompressão mais demorada.</a:t>
            </a:r>
            <a:endParaRPr sz="3000" i="0" u="none" strike="noStrike" cap="none">
              <a:solidFill>
                <a:srgbClr val="0F486F"/>
              </a:solidFill>
              <a:latin typeface="Calibri"/>
              <a:ea typeface="Calibri"/>
              <a:cs typeface="Calibri"/>
              <a:sym typeface="Calibri"/>
            </a:endParaRPr>
          </a:p>
          <a:p>
            <a:pPr marL="274320" marR="0" lvl="0" indent="-117475" algn="just" rtl="0">
              <a:lnSpc>
                <a:spcPct val="100000"/>
              </a:lnSpc>
              <a:spcBef>
                <a:spcPts val="1120"/>
              </a:spcBef>
              <a:spcAft>
                <a:spcPts val="0"/>
              </a:spcAft>
              <a:buClr>
                <a:schemeClr val="accent3"/>
              </a:buClr>
              <a:buSzPts val="2080"/>
              <a:buFont typeface="Merriweather"/>
              <a:buNone/>
            </a:pPr>
            <a:endParaRPr sz="3000" b="1" i="0" u="none" strike="noStrike" cap="none">
              <a:solidFill>
                <a:schemeClr val="lt1"/>
              </a:solidFill>
              <a:latin typeface="Calibri"/>
              <a:ea typeface="Calibri"/>
              <a:cs typeface="Calibri"/>
              <a:sym typeface="Calibri"/>
            </a:endParaRPr>
          </a:p>
          <a:p>
            <a:pPr marL="274320" marR="0" lvl="0" indent="-274320" algn="just" rtl="0">
              <a:lnSpc>
                <a:spcPct val="100000"/>
              </a:lnSpc>
              <a:spcBef>
                <a:spcPts val="1120"/>
              </a:spcBef>
              <a:spcAft>
                <a:spcPts val="0"/>
              </a:spcAft>
              <a:buClr>
                <a:schemeClr val="accent3"/>
              </a:buClr>
              <a:buSzPts val="2470"/>
              <a:buFont typeface="Merriweather"/>
              <a:buChar char="●"/>
            </a:pPr>
            <a:r>
              <a:rPr lang="pt-BR" sz="3000" b="1" i="0" u="sng" strike="noStrike" cap="none">
                <a:solidFill>
                  <a:schemeClr val="lt1"/>
                </a:solidFill>
                <a:latin typeface="Calibri"/>
                <a:ea typeface="Calibri"/>
                <a:cs typeface="Calibri"/>
                <a:sym typeface="Calibri"/>
              </a:rPr>
              <a:t>Evite “ordenhas” e compressões fortes e repetidas</a:t>
            </a:r>
            <a:r>
              <a:rPr lang="pt-BR" sz="3000" b="1" i="0" u="none" strike="noStrike" cap="none">
                <a:solidFill>
                  <a:schemeClr val="lt1"/>
                </a:solidFill>
                <a:latin typeface="Calibri"/>
                <a:ea typeface="Calibri"/>
                <a:cs typeface="Calibri"/>
                <a:sym typeface="Calibri"/>
              </a:rPr>
              <a:t>. </a:t>
            </a:r>
            <a:r>
              <a:rPr lang="pt-BR" sz="3000" b="1" i="0" u="none" strike="noStrike" cap="none">
                <a:solidFill>
                  <a:srgbClr val="FF0000"/>
                </a:solidFill>
                <a:latin typeface="Calibri"/>
                <a:ea typeface="Calibri"/>
                <a:cs typeface="Calibri"/>
                <a:sym typeface="Calibri"/>
              </a:rPr>
              <a:t>Uma compressão forte pode introduzir outros líquidos corporais na amostra de sangue total</a:t>
            </a:r>
            <a:r>
              <a:rPr lang="pt-BR" sz="3000" b="1" i="0" u="none" strike="noStrike" cap="none">
                <a:solidFill>
                  <a:schemeClr val="lt1"/>
                </a:solidFill>
                <a:latin typeface="Calibri"/>
                <a:ea typeface="Calibri"/>
                <a:cs typeface="Calibri"/>
                <a:sym typeface="Calibri"/>
              </a:rPr>
              <a:t>, especialmente líquido linfático. Isto pode produzir </a:t>
            </a:r>
            <a:r>
              <a:rPr lang="pt-BR" sz="3000" b="1" i="0" u="none" strike="noStrike" cap="none">
                <a:solidFill>
                  <a:srgbClr val="FF0000"/>
                </a:solidFill>
                <a:latin typeface="Calibri"/>
                <a:ea typeface="Calibri"/>
                <a:cs typeface="Calibri"/>
                <a:sym typeface="Calibri"/>
              </a:rPr>
              <a:t>falsos </a:t>
            </a:r>
            <a:r>
              <a:rPr lang="pt-BR" sz="2600" b="1" i="0" u="none" strike="noStrike" cap="none">
                <a:solidFill>
                  <a:srgbClr val="FF0000"/>
                </a:solidFill>
                <a:latin typeface="Merriweather"/>
                <a:ea typeface="Merriweather"/>
                <a:cs typeface="Merriweather"/>
                <a:sym typeface="Merriweather"/>
              </a:rPr>
              <a:t>resultados laboratoriais.</a:t>
            </a:r>
            <a:endParaRPr sz="2000" b="1" i="0" u="none" strike="noStrike" cap="none">
              <a:solidFill>
                <a:srgbClr val="FF0000"/>
              </a:solidFill>
            </a:endParaRPr>
          </a:p>
        </p:txBody>
      </p:sp>
      <p:sp>
        <p:nvSpPr>
          <p:cNvPr id="548" name="Shape 548"/>
          <p:cNvSpPr/>
          <p:nvPr/>
        </p:nvSpPr>
        <p:spPr>
          <a:xfrm>
            <a:off x="7026817" y="6488667"/>
            <a:ext cx="2117183"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50"/>
              <a:buFont typeface="Merriweather"/>
              <a:buNone/>
            </a:pPr>
            <a:r>
              <a:rPr lang="pt-BR" sz="1400" b="0" i="0" u="none" strike="noStrike" cap="none">
                <a:solidFill>
                  <a:schemeClr val="dk1"/>
                </a:solidFill>
                <a:latin typeface="Merriweather"/>
                <a:ea typeface="Merriweather"/>
                <a:cs typeface="Merriweather"/>
                <a:sym typeface="Merriweather"/>
              </a:rPr>
              <a:t>Fonte: NUPAD, 2013</a:t>
            </a:r>
            <a:endParaRPr sz="1400" b="0" i="0" u="none" strike="noStrike" cap="non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467544" y="249370"/>
            <a:ext cx="4040100" cy="659400"/>
          </a:xfrm>
          <a:prstGeom prst="rect">
            <a:avLst/>
          </a:prstGeom>
          <a:noFill/>
          <a:ln>
            <a:noFill/>
          </a:ln>
        </p:spPr>
        <p:txBody>
          <a:bodyPr spcFirstLastPara="1" wrap="square" lIns="45700" tIns="0" rIns="45700" bIns="0" anchor="ctr" anchorCtr="0">
            <a:noAutofit/>
          </a:bodyPr>
          <a:lstStyle/>
          <a:p>
            <a:pPr marL="0" marR="0" lvl="0" indent="0" algn="ctr" rtl="0">
              <a:lnSpc>
                <a:spcPct val="100000"/>
              </a:lnSpc>
              <a:spcBef>
                <a:spcPts val="0"/>
              </a:spcBef>
              <a:spcAft>
                <a:spcPts val="0"/>
              </a:spcAft>
              <a:buClr>
                <a:schemeClr val="accent3"/>
              </a:buClr>
              <a:buSzPts val="600"/>
              <a:buFont typeface="Merriweather"/>
              <a:buNone/>
            </a:pPr>
            <a:r>
              <a:rPr lang="pt-BR" sz="2400" b="1" i="0" u="none" strike="noStrike" cap="none">
                <a:solidFill>
                  <a:srgbClr val="002060"/>
                </a:solidFill>
                <a:latin typeface="Merriweather"/>
                <a:ea typeface="Merriweather"/>
                <a:cs typeface="Merriweather"/>
                <a:sym typeface="Merriweather"/>
              </a:rPr>
              <a:t>COMPRESSÃO</a:t>
            </a:r>
            <a:endParaRPr sz="2400" b="0" i="0" u="none" strike="noStrike" cap="none">
              <a:solidFill>
                <a:schemeClr val="lt1"/>
              </a:solidFill>
              <a:latin typeface="Century Gothic"/>
              <a:ea typeface="Century Gothic"/>
              <a:cs typeface="Century Gothic"/>
              <a:sym typeface="Century Gothic"/>
            </a:endParaRPr>
          </a:p>
        </p:txBody>
      </p:sp>
      <p:pic>
        <p:nvPicPr>
          <p:cNvPr id="554" name="Shape 554"/>
          <p:cNvPicPr preferRelativeResize="0">
            <a:picLocks noGrp="1"/>
          </p:cNvPicPr>
          <p:nvPr>
            <p:ph type="body" idx="2"/>
          </p:nvPr>
        </p:nvPicPr>
        <p:blipFill rotWithShape="1">
          <a:blip r:embed="rId3">
            <a:alphaModFix/>
          </a:blip>
          <a:srcRect/>
          <a:stretch/>
        </p:blipFill>
        <p:spPr>
          <a:xfrm>
            <a:off x="395536" y="1189758"/>
            <a:ext cx="3888300" cy="4660200"/>
          </a:xfrm>
          <a:prstGeom prst="rect">
            <a:avLst/>
          </a:prstGeom>
          <a:noFill/>
          <a:ln w="38100" cap="sq" cmpd="sng">
            <a:solidFill>
              <a:srgbClr val="000000"/>
            </a:solidFill>
            <a:prstDash val="solid"/>
            <a:miter lim="8000"/>
            <a:headEnd type="none" w="sm" len="sm"/>
            <a:tailEnd type="none" w="sm" len="sm"/>
          </a:ln>
        </p:spPr>
      </p:pic>
      <p:sp>
        <p:nvSpPr>
          <p:cNvPr id="555" name="Shape 555"/>
          <p:cNvSpPr txBox="1">
            <a:spLocks noGrp="1"/>
          </p:cNvSpPr>
          <p:nvPr>
            <p:ph type="body" idx="3"/>
          </p:nvPr>
        </p:nvSpPr>
        <p:spPr>
          <a:xfrm>
            <a:off x="4711370" y="251645"/>
            <a:ext cx="4041900" cy="654900"/>
          </a:xfrm>
          <a:prstGeom prst="rect">
            <a:avLst/>
          </a:prstGeom>
          <a:noFill/>
          <a:ln>
            <a:noFill/>
          </a:ln>
        </p:spPr>
        <p:txBody>
          <a:bodyPr spcFirstLastPara="1" wrap="square" lIns="45700" tIns="0" rIns="45700" bIns="0" anchor="ctr" anchorCtr="0">
            <a:noAutofit/>
          </a:bodyPr>
          <a:lstStyle/>
          <a:p>
            <a:pPr marL="0" marR="0" lvl="0" indent="0" algn="ctr" rtl="0">
              <a:lnSpc>
                <a:spcPct val="100000"/>
              </a:lnSpc>
              <a:spcBef>
                <a:spcPts val="0"/>
              </a:spcBef>
              <a:spcAft>
                <a:spcPts val="0"/>
              </a:spcAft>
              <a:buClr>
                <a:schemeClr val="accent3"/>
              </a:buClr>
              <a:buSzPts val="600"/>
              <a:buFont typeface="Merriweather"/>
              <a:buNone/>
            </a:pPr>
            <a:r>
              <a:rPr lang="pt-BR" sz="2400" b="1" i="0" u="none" strike="noStrike" cap="none">
                <a:solidFill>
                  <a:srgbClr val="002060"/>
                </a:solidFill>
                <a:latin typeface="Merriweather"/>
                <a:ea typeface="Merriweather"/>
                <a:cs typeface="Merriweather"/>
                <a:sym typeface="Merriweather"/>
              </a:rPr>
              <a:t>DESCOMPRESSÃO</a:t>
            </a:r>
            <a:endParaRPr sz="2400" b="0" i="0" u="none" strike="noStrike" cap="none">
              <a:solidFill>
                <a:schemeClr val="lt1"/>
              </a:solidFill>
              <a:latin typeface="Century Gothic"/>
              <a:ea typeface="Century Gothic"/>
              <a:cs typeface="Century Gothic"/>
              <a:sym typeface="Century Gothic"/>
            </a:endParaRPr>
          </a:p>
        </p:txBody>
      </p:sp>
      <p:pic>
        <p:nvPicPr>
          <p:cNvPr id="556" name="Shape 556"/>
          <p:cNvPicPr preferRelativeResize="0">
            <a:picLocks noGrp="1"/>
          </p:cNvPicPr>
          <p:nvPr>
            <p:ph type="body" idx="4"/>
          </p:nvPr>
        </p:nvPicPr>
        <p:blipFill rotWithShape="1">
          <a:blip r:embed="rId4">
            <a:alphaModFix/>
          </a:blip>
          <a:srcRect/>
          <a:stretch/>
        </p:blipFill>
        <p:spPr>
          <a:xfrm>
            <a:off x="4716091" y="1189708"/>
            <a:ext cx="4032300" cy="4660200"/>
          </a:xfrm>
          <a:prstGeom prst="rect">
            <a:avLst/>
          </a:prstGeom>
          <a:noFill/>
          <a:ln w="38100" cap="sq" cmpd="sng">
            <a:solidFill>
              <a:srgbClr val="000000"/>
            </a:solidFill>
            <a:prstDash val="solid"/>
            <a:miter lim="8000"/>
            <a:headEnd type="none" w="sm" len="sm"/>
            <a:tailEnd type="none" w="sm" len="sm"/>
          </a:ln>
        </p:spPr>
      </p:pic>
      <p:sp>
        <p:nvSpPr>
          <p:cNvPr id="557" name="Shape 557"/>
          <p:cNvSpPr txBox="1"/>
          <p:nvPr/>
        </p:nvSpPr>
        <p:spPr>
          <a:xfrm>
            <a:off x="0" y="6581000"/>
            <a:ext cx="2987824" cy="276998"/>
          </a:xfrm>
          <a:prstGeom prst="rect">
            <a:avLst/>
          </a:prstGeom>
          <a:solidFill>
            <a:srgbClr val="84F0DA"/>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00"/>
              <a:buFont typeface="Merriweather"/>
              <a:buNone/>
            </a:pPr>
            <a:r>
              <a:rPr lang="pt-BR" sz="1200" b="0" i="0" u="none" strike="noStrike" cap="none">
                <a:solidFill>
                  <a:schemeClr val="dk1"/>
                </a:solidFill>
                <a:latin typeface="Merriweather"/>
                <a:ea typeface="Merriweather"/>
                <a:cs typeface="Merriweather"/>
                <a:sym typeface="Merriweather"/>
              </a:rPr>
              <a:t>Fotos: Sala da Coleta, NAN-IEDE 2014</a:t>
            </a:r>
            <a:endParaRPr sz="1400" b="0" i="0" u="none" strike="noStrike" cap="non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txBox="1">
            <a:spLocks noGrp="1"/>
          </p:cNvSpPr>
          <p:nvPr>
            <p:ph type="title"/>
          </p:nvPr>
        </p:nvSpPr>
        <p:spPr>
          <a:xfrm>
            <a:off x="467544" y="274637"/>
            <a:ext cx="8219256" cy="778099"/>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chemeClr val="dk2"/>
              </a:buClr>
              <a:buSzPts val="1000"/>
              <a:buFont typeface="Calibri"/>
              <a:buNone/>
            </a:pPr>
            <a:r>
              <a:rPr lang="pt-BR" sz="4000" b="1" i="1" u="none" strike="noStrike" cap="none">
                <a:solidFill>
                  <a:srgbClr val="002060"/>
                </a:solidFill>
                <a:latin typeface="Calibri"/>
                <a:ea typeface="Calibri"/>
                <a:cs typeface="Calibri"/>
                <a:sym typeface="Calibri"/>
              </a:rPr>
              <a:t>Manobra com algodão ou gaze estéril</a:t>
            </a:r>
            <a:endParaRPr sz="3200" b="0" i="0" u="none" strike="noStrike" cap="none">
              <a:solidFill>
                <a:schemeClr val="lt1"/>
              </a:solidFill>
              <a:latin typeface="Century Gothic"/>
              <a:ea typeface="Century Gothic"/>
              <a:cs typeface="Century Gothic"/>
              <a:sym typeface="Century Gothic"/>
            </a:endParaRPr>
          </a:p>
        </p:txBody>
      </p:sp>
      <p:sp>
        <p:nvSpPr>
          <p:cNvPr id="563" name="Shape 563"/>
          <p:cNvSpPr txBox="1">
            <a:spLocks noGrp="1"/>
          </p:cNvSpPr>
          <p:nvPr>
            <p:ph type="body" idx="1"/>
          </p:nvPr>
        </p:nvSpPr>
        <p:spPr>
          <a:xfrm>
            <a:off x="327722" y="1002426"/>
            <a:ext cx="4320600" cy="4853100"/>
          </a:xfrm>
          <a:prstGeom prst="rect">
            <a:avLst/>
          </a:prstGeom>
          <a:noFill/>
          <a:ln>
            <a:noFill/>
          </a:ln>
        </p:spPr>
        <p:txBody>
          <a:bodyPr spcFirstLastPara="1" wrap="square" lIns="91425" tIns="45700" rIns="91425" bIns="45700" anchor="t" anchorCtr="0">
            <a:noAutofit/>
          </a:bodyPr>
          <a:lstStyle/>
          <a:p>
            <a:pPr marL="274320" marR="0" lvl="0" indent="-312420" algn="just" rtl="0">
              <a:lnSpc>
                <a:spcPct val="100000"/>
              </a:lnSpc>
              <a:spcBef>
                <a:spcPts val="0"/>
              </a:spcBef>
              <a:spcAft>
                <a:spcPts val="0"/>
              </a:spcAft>
              <a:buClr>
                <a:schemeClr val="accent3"/>
              </a:buClr>
              <a:buSzPts val="2500"/>
              <a:buFont typeface="Calibri"/>
              <a:buChar char="●"/>
            </a:pPr>
            <a:r>
              <a:rPr lang="pt-BR" sz="2500" b="1" i="0" u="none" strike="noStrike" cap="none">
                <a:solidFill>
                  <a:schemeClr val="lt1"/>
                </a:solidFill>
                <a:latin typeface="Calibri"/>
                <a:ea typeface="Calibri"/>
                <a:cs typeface="Calibri"/>
                <a:sym typeface="Calibri"/>
              </a:rPr>
              <a:t>Devido ao processo de coagulação sanguínea é comum o fluxo de sangue diminuir. Nesta situação pode-se fazer uma limpeza mais vigorosa no local da punção, visando eliminar a rede de fibrina (coágulo) ali formada.</a:t>
            </a:r>
            <a:endParaRPr sz="2500" b="1" i="0" u="none" strike="noStrike" cap="none">
              <a:solidFill>
                <a:schemeClr val="lt1"/>
              </a:solidFill>
              <a:latin typeface="Calibri"/>
              <a:ea typeface="Calibri"/>
              <a:cs typeface="Calibri"/>
              <a:sym typeface="Calibri"/>
            </a:endParaRPr>
          </a:p>
          <a:p>
            <a:pPr marL="274320" marR="0" lvl="0" indent="-312420" algn="just" rtl="0">
              <a:lnSpc>
                <a:spcPct val="100000"/>
              </a:lnSpc>
              <a:spcBef>
                <a:spcPts val="1080"/>
              </a:spcBef>
              <a:spcAft>
                <a:spcPts val="0"/>
              </a:spcAft>
              <a:buClr>
                <a:schemeClr val="accent3"/>
              </a:buClr>
              <a:buSzPts val="2500"/>
              <a:buFont typeface="Calibri"/>
              <a:buChar char="●"/>
            </a:pPr>
            <a:r>
              <a:rPr lang="pt-BR" sz="2500" b="1" i="0" u="none" strike="noStrike" cap="none">
                <a:solidFill>
                  <a:schemeClr val="lt1"/>
                </a:solidFill>
                <a:latin typeface="Calibri"/>
                <a:ea typeface="Calibri"/>
                <a:cs typeface="Calibri"/>
                <a:sym typeface="Calibri"/>
              </a:rPr>
              <a:t>Utilizamos um algodão ou gaze seca para realizar esta manobra.</a:t>
            </a:r>
            <a:endParaRPr sz="2500" i="0" u="none" strike="noStrike" cap="none">
              <a:solidFill>
                <a:srgbClr val="0F486F"/>
              </a:solidFill>
              <a:latin typeface="Calibri"/>
              <a:ea typeface="Calibri"/>
              <a:cs typeface="Calibri"/>
              <a:sym typeface="Calibri"/>
            </a:endParaRPr>
          </a:p>
        </p:txBody>
      </p:sp>
      <p:sp>
        <p:nvSpPr>
          <p:cNvPr id="564" name="Shape 564"/>
          <p:cNvSpPr txBox="1">
            <a:spLocks noGrp="1"/>
          </p:cNvSpPr>
          <p:nvPr>
            <p:ph type="body" idx="2"/>
          </p:nvPr>
        </p:nvSpPr>
        <p:spPr>
          <a:xfrm>
            <a:off x="4648200" y="1600200"/>
            <a:ext cx="4038599" cy="2189163"/>
          </a:xfrm>
          <a:prstGeom prst="rect">
            <a:avLst/>
          </a:prstGeom>
          <a:noFill/>
          <a:ln>
            <a:noFill/>
          </a:ln>
        </p:spPr>
        <p:txBody>
          <a:bodyPr spcFirstLastPara="1" wrap="square" lIns="91425" tIns="45700" rIns="91425" bIns="45700" anchor="t" anchorCtr="0">
            <a:noAutofit/>
          </a:bodyPr>
          <a:lstStyle/>
          <a:p>
            <a:pPr marL="274320" marR="0" lvl="0" indent="-117475" algn="just" rtl="0">
              <a:lnSpc>
                <a:spcPct val="100000"/>
              </a:lnSpc>
              <a:spcBef>
                <a:spcPts val="0"/>
              </a:spcBef>
              <a:spcAft>
                <a:spcPts val="0"/>
              </a:spcAft>
              <a:buClr>
                <a:schemeClr val="accent3"/>
              </a:buClr>
              <a:buSzPts val="2080"/>
              <a:buFont typeface="Merriweather"/>
              <a:buNone/>
            </a:pPr>
            <a:endParaRPr sz="2600" b="0" i="0" u="none" strike="noStrike" cap="none">
              <a:solidFill>
                <a:schemeClr val="dk1"/>
              </a:solidFill>
              <a:latin typeface="Merriweather"/>
              <a:ea typeface="Merriweather"/>
              <a:cs typeface="Merriweather"/>
              <a:sym typeface="Merriweather"/>
            </a:endParaRPr>
          </a:p>
          <a:p>
            <a:pPr marL="274320" marR="0" lvl="0" indent="-117475" algn="just" rtl="0">
              <a:lnSpc>
                <a:spcPct val="100000"/>
              </a:lnSpc>
              <a:spcBef>
                <a:spcPts val="1120"/>
              </a:spcBef>
              <a:spcAft>
                <a:spcPts val="0"/>
              </a:spcAft>
              <a:buClr>
                <a:schemeClr val="accent3"/>
              </a:buClr>
              <a:buSzPts val="2080"/>
              <a:buFont typeface="Merriweather"/>
              <a:buNone/>
            </a:pPr>
            <a:endParaRPr sz="2600" b="1" i="0" u="none" strike="noStrike" cap="none">
              <a:solidFill>
                <a:srgbClr val="FF0000"/>
              </a:solidFill>
              <a:latin typeface="Merriweather"/>
              <a:ea typeface="Merriweather"/>
              <a:cs typeface="Merriweather"/>
              <a:sym typeface="Merriweather"/>
            </a:endParaRPr>
          </a:p>
        </p:txBody>
      </p:sp>
      <p:pic>
        <p:nvPicPr>
          <p:cNvPr id="565" name="Shape 565"/>
          <p:cNvPicPr preferRelativeResize="0">
            <a:picLocks noGrp="1"/>
          </p:cNvPicPr>
          <p:nvPr>
            <p:ph type="body" idx="3"/>
          </p:nvPr>
        </p:nvPicPr>
        <p:blipFill rotWithShape="1">
          <a:blip r:embed="rId3">
            <a:alphaModFix/>
          </a:blip>
          <a:srcRect/>
          <a:stretch/>
        </p:blipFill>
        <p:spPr>
          <a:xfrm>
            <a:off x="5164675" y="3901425"/>
            <a:ext cx="3799800" cy="2412600"/>
          </a:xfrm>
          <a:prstGeom prst="rect">
            <a:avLst/>
          </a:prstGeom>
          <a:noFill/>
          <a:ln w="38100" cap="sq" cmpd="sng">
            <a:solidFill>
              <a:srgbClr val="000000"/>
            </a:solidFill>
            <a:prstDash val="solid"/>
            <a:miter lim="8000"/>
            <a:headEnd type="none" w="sm" len="sm"/>
            <a:tailEnd type="none" w="sm" len="sm"/>
          </a:ln>
        </p:spPr>
      </p:pic>
      <p:pic>
        <p:nvPicPr>
          <p:cNvPr id="566" name="Shape 566"/>
          <p:cNvPicPr preferRelativeResize="0"/>
          <p:nvPr/>
        </p:nvPicPr>
        <p:blipFill rotWithShape="1">
          <a:blip r:embed="rId4">
            <a:alphaModFix/>
          </a:blip>
          <a:srcRect/>
          <a:stretch/>
        </p:blipFill>
        <p:spPr>
          <a:xfrm>
            <a:off x="4788025" y="1193051"/>
            <a:ext cx="4176451" cy="2596325"/>
          </a:xfrm>
          <a:prstGeom prst="rect">
            <a:avLst/>
          </a:prstGeom>
          <a:noFill/>
          <a:ln w="38100" cap="sq" cmpd="sng">
            <a:solidFill>
              <a:srgbClr val="000000"/>
            </a:solidFill>
            <a:prstDash val="solid"/>
            <a:miter lim="8000"/>
            <a:headEnd type="none" w="sm" len="sm"/>
            <a:tailEnd type="none" w="sm" len="sm"/>
          </a:ln>
        </p:spPr>
      </p:pic>
      <p:sp>
        <p:nvSpPr>
          <p:cNvPr id="567" name="Shape 567"/>
          <p:cNvSpPr txBox="1"/>
          <p:nvPr/>
        </p:nvSpPr>
        <p:spPr>
          <a:xfrm>
            <a:off x="6012160" y="6581000"/>
            <a:ext cx="2987824" cy="276998"/>
          </a:xfrm>
          <a:prstGeom prst="rect">
            <a:avLst/>
          </a:prstGeom>
          <a:solidFill>
            <a:srgbClr val="84F0DA"/>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00"/>
              <a:buFont typeface="Merriweather"/>
              <a:buNone/>
            </a:pPr>
            <a:r>
              <a:rPr lang="pt-BR" sz="1200" b="0" i="0" u="none" strike="noStrike" cap="none">
                <a:solidFill>
                  <a:schemeClr val="dk1"/>
                </a:solidFill>
                <a:latin typeface="Merriweather"/>
                <a:ea typeface="Merriweather"/>
                <a:cs typeface="Merriweather"/>
                <a:sym typeface="Merriweather"/>
              </a:rPr>
              <a:t>Fotos: Sala da Coleta, NAN-IEDE 2014</a:t>
            </a:r>
            <a:endParaRPr sz="1400" b="0" i="0" u="none" strike="noStrike" cap="none">
              <a:solidFill>
                <a:srgbClr val="000000"/>
              </a:solidFill>
              <a:latin typeface="Arial"/>
              <a:ea typeface="Arial"/>
              <a:cs typeface="Arial"/>
              <a:sym typeface="Arial"/>
            </a:endParaRPr>
          </a:p>
        </p:txBody>
      </p:sp>
      <p:sp>
        <p:nvSpPr>
          <p:cNvPr id="568" name="Shape 568"/>
          <p:cNvSpPr/>
          <p:nvPr/>
        </p:nvSpPr>
        <p:spPr>
          <a:xfrm>
            <a:off x="0" y="6130928"/>
            <a:ext cx="5508000" cy="47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50"/>
              <a:buFont typeface="Merriweather"/>
              <a:buNone/>
            </a:pPr>
            <a:r>
              <a:rPr lang="pt-BR" sz="1400" b="0" i="0" u="none" strike="noStrike" cap="none">
                <a:solidFill>
                  <a:schemeClr val="dk1"/>
                </a:solidFill>
                <a:latin typeface="Merriweather"/>
                <a:ea typeface="Merriweather"/>
                <a:cs typeface="Merriweather"/>
                <a:sym typeface="Merriweather"/>
              </a:rPr>
              <a:t>Fonte: NUPAD, 2013</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a:solidFill>
                  <a:schemeClr val="dk1"/>
                </a:solidFill>
                <a:latin typeface="Century Gothic"/>
                <a:ea typeface="Century Gothic"/>
                <a:cs typeface="Century Gothic"/>
                <a:sym typeface="Century Gothic"/>
              </a:rPr>
              <a:t>         Triagem Neonatal Biológica: Manual técnico/MS – Brasília, 2016.</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50"/>
              <a:buFont typeface="Merriweather"/>
              <a:buNone/>
            </a:pPr>
            <a:endParaRPr sz="1400" b="0" i="0" u="none" strike="noStrike" cap="none">
              <a:solidFill>
                <a:schemeClr val="dk1"/>
              </a:solidFill>
              <a:latin typeface="Merriweather"/>
              <a:ea typeface="Merriweather"/>
              <a:cs typeface="Merriweather"/>
              <a:sym typeface="Merriweather"/>
            </a:endParaRPr>
          </a:p>
          <a:p>
            <a:pPr marL="0" marR="0" lvl="0" indent="0" algn="ctr" rtl="0">
              <a:lnSpc>
                <a:spcPct val="100000"/>
              </a:lnSpc>
              <a:spcBef>
                <a:spcPts val="0"/>
              </a:spcBef>
              <a:spcAft>
                <a:spcPts val="0"/>
              </a:spcAft>
              <a:buClr>
                <a:schemeClr val="dk1"/>
              </a:buClr>
              <a:buSzPts val="350"/>
              <a:buFont typeface="Merriweather"/>
              <a:buNone/>
            </a:pPr>
            <a:endParaRPr sz="1400" b="0" i="0" u="none" strike="noStrike" cap="none">
              <a:solidFill>
                <a:schemeClr val="dk1"/>
              </a:solidFill>
              <a:latin typeface="Merriweather"/>
              <a:ea typeface="Merriweather"/>
              <a:cs typeface="Merriweather"/>
              <a:sym typeface="Merriweather"/>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txBox="1">
            <a:spLocks noGrp="1"/>
          </p:cNvSpPr>
          <p:nvPr>
            <p:ph type="title"/>
          </p:nvPr>
        </p:nvSpPr>
        <p:spPr>
          <a:xfrm>
            <a:off x="498451" y="634551"/>
            <a:ext cx="8147100" cy="562200"/>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chemeClr val="dk2"/>
              </a:buClr>
              <a:buSzPts val="1000"/>
              <a:buFont typeface="Calibri"/>
              <a:buNone/>
            </a:pPr>
            <a:r>
              <a:rPr lang="pt-BR" sz="4000" b="1" i="0" u="none" strike="noStrike" cap="none">
                <a:solidFill>
                  <a:srgbClr val="002060"/>
                </a:solidFill>
                <a:latin typeface="Calibri"/>
                <a:ea typeface="Calibri"/>
                <a:cs typeface="Calibri"/>
                <a:sym typeface="Calibri"/>
              </a:rPr>
              <a:t>OBTENÇÃO E APLICAÇÃO da gota no filtro</a:t>
            </a:r>
            <a:endParaRPr sz="3200" b="0" i="0" u="none" strike="noStrike" cap="none">
              <a:solidFill>
                <a:schemeClr val="lt1"/>
              </a:solidFill>
              <a:latin typeface="Century Gothic"/>
              <a:ea typeface="Century Gothic"/>
              <a:cs typeface="Century Gothic"/>
              <a:sym typeface="Century Gothic"/>
            </a:endParaRPr>
          </a:p>
        </p:txBody>
      </p:sp>
      <p:sp>
        <p:nvSpPr>
          <p:cNvPr id="575" name="Shape 575"/>
          <p:cNvSpPr txBox="1">
            <a:spLocks noGrp="1"/>
          </p:cNvSpPr>
          <p:nvPr>
            <p:ph type="body" idx="1"/>
          </p:nvPr>
        </p:nvSpPr>
        <p:spPr>
          <a:xfrm>
            <a:off x="179512" y="1048402"/>
            <a:ext cx="8784900" cy="2808300"/>
          </a:xfrm>
          <a:prstGeom prst="rect">
            <a:avLst/>
          </a:prstGeom>
          <a:noFill/>
          <a:ln>
            <a:noFill/>
          </a:ln>
        </p:spPr>
        <p:txBody>
          <a:bodyPr spcFirstLastPara="1" wrap="square" lIns="91425" tIns="45700" rIns="91425" bIns="45700" anchor="t" anchorCtr="0">
            <a:noAutofit/>
          </a:bodyPr>
          <a:lstStyle/>
          <a:p>
            <a:pPr marL="274320" marR="0" lvl="0" indent="-286385" algn="just" rtl="0">
              <a:lnSpc>
                <a:spcPct val="100000"/>
              </a:lnSpc>
              <a:spcBef>
                <a:spcPts val="0"/>
              </a:spcBef>
              <a:spcAft>
                <a:spcPts val="0"/>
              </a:spcAft>
              <a:buClr>
                <a:schemeClr val="accent3"/>
              </a:buClr>
              <a:buSzPts val="1900"/>
              <a:buFont typeface="Calibri"/>
              <a:buChar char="●"/>
            </a:pPr>
            <a:r>
              <a:rPr lang="pt-BR" sz="1900" b="1" i="0" u="none" strike="noStrike" cap="none">
                <a:solidFill>
                  <a:schemeClr val="lt1"/>
                </a:solidFill>
                <a:latin typeface="Calibri"/>
                <a:ea typeface="Calibri"/>
                <a:cs typeface="Calibri"/>
                <a:sym typeface="Calibri"/>
              </a:rPr>
              <a:t>Obtendo a primeira gota, limpe com algodão seco ou gaze, e utilize a partir da segunda gota;</a:t>
            </a:r>
            <a:endParaRPr sz="1900" b="1" i="0" u="none" strike="noStrike" cap="none">
              <a:solidFill>
                <a:schemeClr val="lt1"/>
              </a:solidFill>
              <a:latin typeface="Calibri"/>
              <a:ea typeface="Calibri"/>
              <a:cs typeface="Calibri"/>
              <a:sym typeface="Calibri"/>
            </a:endParaRPr>
          </a:p>
          <a:p>
            <a:pPr marL="274320" marR="0" lvl="0" indent="-303530" algn="just" rtl="0">
              <a:lnSpc>
                <a:spcPct val="100000"/>
              </a:lnSpc>
              <a:spcBef>
                <a:spcPts val="600"/>
              </a:spcBef>
              <a:spcAft>
                <a:spcPts val="0"/>
              </a:spcAft>
              <a:buClr>
                <a:schemeClr val="accent3"/>
              </a:buClr>
              <a:buSzPts val="1900"/>
              <a:buFont typeface="Calibri"/>
              <a:buChar char="●"/>
            </a:pPr>
            <a:r>
              <a:rPr lang="pt-BR" sz="1900" b="1" i="0" u="none" strike="noStrike" cap="none">
                <a:solidFill>
                  <a:schemeClr val="lt1"/>
                </a:solidFill>
                <a:latin typeface="Calibri"/>
                <a:ea typeface="Calibri"/>
                <a:cs typeface="Calibri"/>
                <a:sym typeface="Calibri"/>
              </a:rPr>
              <a:t>O sangue deverá ser colhido </a:t>
            </a:r>
            <a:r>
              <a:rPr lang="pt-BR" sz="1900" b="1" i="0" u="sng" strike="noStrike" cap="none">
                <a:solidFill>
                  <a:schemeClr val="lt1"/>
                </a:solidFill>
                <a:latin typeface="Calibri"/>
                <a:ea typeface="Calibri"/>
                <a:cs typeface="Calibri"/>
                <a:sym typeface="Calibri"/>
              </a:rPr>
              <a:t>pelo </a:t>
            </a:r>
            <a:r>
              <a:rPr lang="pt-BR" sz="1900" b="1" i="0" u="sng" strike="noStrike" cap="none">
                <a:solidFill>
                  <a:srgbClr val="FFFF66"/>
                </a:solidFill>
                <a:latin typeface="Calibri"/>
                <a:ea typeface="Calibri"/>
                <a:cs typeface="Calibri"/>
                <a:sym typeface="Calibri"/>
              </a:rPr>
              <a:t>VERSO</a:t>
            </a:r>
            <a:r>
              <a:rPr lang="pt-BR" sz="1900" b="1" i="0" u="none" strike="noStrike" cap="none">
                <a:solidFill>
                  <a:srgbClr val="FFFF66"/>
                </a:solidFill>
                <a:latin typeface="Calibri"/>
                <a:ea typeface="Calibri"/>
                <a:cs typeface="Calibri"/>
                <a:sym typeface="Calibri"/>
              </a:rPr>
              <a:t>, </a:t>
            </a:r>
            <a:r>
              <a:rPr lang="pt-BR" sz="1900" b="1" i="0" u="sng" strike="noStrike" cap="none">
                <a:solidFill>
                  <a:srgbClr val="FFFF66"/>
                </a:solidFill>
                <a:latin typeface="Calibri"/>
                <a:ea typeface="Calibri"/>
                <a:cs typeface="Calibri"/>
                <a:sym typeface="Calibri"/>
              </a:rPr>
              <a:t>PREENCHENDO A TOTALIDADE DO CÍRCULO</a:t>
            </a:r>
            <a:r>
              <a:rPr lang="pt-BR" sz="1900" b="1" i="0" u="none" strike="noStrike" cap="none">
                <a:solidFill>
                  <a:srgbClr val="FFFF66"/>
                </a:solidFill>
                <a:latin typeface="Calibri"/>
                <a:ea typeface="Calibri"/>
                <a:cs typeface="Calibri"/>
                <a:sym typeface="Calibri"/>
              </a:rPr>
              <a:t>,</a:t>
            </a:r>
            <a:r>
              <a:rPr lang="pt-BR" sz="1900" b="1" i="0" u="none" strike="noStrike" cap="none">
                <a:solidFill>
                  <a:schemeClr val="lt1"/>
                </a:solidFill>
                <a:latin typeface="Calibri"/>
                <a:ea typeface="Calibri"/>
                <a:cs typeface="Calibri"/>
                <a:sym typeface="Calibri"/>
              </a:rPr>
              <a:t> de forma que seja visto na parte anterior do cartão </a:t>
            </a:r>
            <a:r>
              <a:rPr lang="pt-BR" sz="1900" b="1" i="0" u="none" strike="noStrike" cap="none">
                <a:solidFill>
                  <a:srgbClr val="FFFF66"/>
                </a:solidFill>
                <a:latin typeface="Calibri"/>
                <a:ea typeface="Calibri"/>
                <a:cs typeface="Calibri"/>
                <a:sym typeface="Calibri"/>
              </a:rPr>
              <a:t>(</a:t>
            </a:r>
            <a:r>
              <a:rPr lang="pt-BR" sz="1900" b="1" i="0" u="sng" strike="noStrike" cap="none">
                <a:solidFill>
                  <a:srgbClr val="FFFF66"/>
                </a:solidFill>
                <a:latin typeface="Calibri"/>
                <a:ea typeface="Calibri"/>
                <a:cs typeface="Calibri"/>
                <a:sym typeface="Calibri"/>
              </a:rPr>
              <a:t>TOCANDO CADA CÍRCULO UMA ÚNICA VEZ</a:t>
            </a:r>
            <a:r>
              <a:rPr lang="pt-BR" sz="1900" b="1" i="0" u="sng" strike="noStrike" cap="none">
                <a:solidFill>
                  <a:schemeClr val="lt1"/>
                </a:solidFill>
                <a:latin typeface="Calibri"/>
                <a:ea typeface="Calibri"/>
                <a:cs typeface="Calibri"/>
                <a:sym typeface="Calibri"/>
              </a:rPr>
              <a:t>, </a:t>
            </a:r>
            <a:r>
              <a:rPr lang="pt-BR" sz="1900" b="1" i="0" u="none" strike="noStrike" cap="none">
                <a:solidFill>
                  <a:schemeClr val="lt1"/>
                </a:solidFill>
                <a:latin typeface="Calibri"/>
                <a:ea typeface="Calibri"/>
                <a:cs typeface="Calibri"/>
                <a:sym typeface="Calibri"/>
              </a:rPr>
              <a:t>sem superposição);</a:t>
            </a:r>
            <a:endParaRPr sz="1900" b="1" i="0" u="none" strike="noStrike" cap="none">
              <a:solidFill>
                <a:schemeClr val="lt1"/>
              </a:solidFill>
              <a:latin typeface="Calibri"/>
              <a:ea typeface="Calibri"/>
              <a:cs typeface="Calibri"/>
              <a:sym typeface="Calibri"/>
            </a:endParaRPr>
          </a:p>
          <a:p>
            <a:pPr marL="274320" marR="0" lvl="0" indent="-303530" algn="just" rtl="0">
              <a:lnSpc>
                <a:spcPct val="100000"/>
              </a:lnSpc>
              <a:spcBef>
                <a:spcPts val="600"/>
              </a:spcBef>
              <a:spcAft>
                <a:spcPts val="0"/>
              </a:spcAft>
              <a:buClr>
                <a:schemeClr val="accent3"/>
              </a:buClr>
              <a:buSzPts val="1900"/>
              <a:buFont typeface="Calibri"/>
              <a:buChar char="●"/>
            </a:pPr>
            <a:r>
              <a:rPr lang="pt-BR" sz="1900" b="1" i="0" u="none" strike="noStrike" cap="none">
                <a:solidFill>
                  <a:schemeClr val="lt1"/>
                </a:solidFill>
                <a:latin typeface="Calibri"/>
                <a:ea typeface="Calibri"/>
                <a:cs typeface="Calibri"/>
                <a:sym typeface="Calibri"/>
              </a:rPr>
              <a:t>Caso esse orifício não mostre efeito, tentar nova punção, no mesmo local da punção anterior. Isso irá aumentar a área da lesão, favorecendo o fluxo de sangue; </a:t>
            </a:r>
            <a:endParaRPr sz="1900" i="0" u="none" strike="noStrike" cap="none">
              <a:solidFill>
                <a:srgbClr val="0F486F"/>
              </a:solidFill>
              <a:latin typeface="Calibri"/>
              <a:ea typeface="Calibri"/>
              <a:cs typeface="Calibri"/>
              <a:sym typeface="Calibri"/>
            </a:endParaRPr>
          </a:p>
          <a:p>
            <a:pPr marL="274320" marR="0" lvl="0" indent="-309880" algn="just" rtl="0">
              <a:lnSpc>
                <a:spcPct val="100000"/>
              </a:lnSpc>
              <a:spcBef>
                <a:spcPts val="600"/>
              </a:spcBef>
              <a:spcAft>
                <a:spcPts val="0"/>
              </a:spcAft>
              <a:buClr>
                <a:schemeClr val="accent3"/>
              </a:buClr>
              <a:buSzPts val="2000"/>
              <a:buFont typeface="Calibri"/>
              <a:buChar char="●"/>
            </a:pPr>
            <a:r>
              <a:rPr lang="pt-BR" sz="1900" b="1" i="0" u="none" strike="noStrike" cap="none">
                <a:solidFill>
                  <a:schemeClr val="lt1"/>
                </a:solidFill>
                <a:latin typeface="Calibri"/>
                <a:ea typeface="Calibri"/>
                <a:cs typeface="Calibri"/>
                <a:sym typeface="Calibri"/>
              </a:rPr>
              <a:t>Fazer a verificação imediata da qualidade da amostra, observando os dois lados e levando o papel-filtro contra a luz, dev</a:t>
            </a:r>
            <a:r>
              <a:rPr lang="pt-BR" b="1" i="0" u="none" strike="noStrike" cap="none">
                <a:solidFill>
                  <a:schemeClr val="lt1"/>
                </a:solidFill>
                <a:latin typeface="Calibri"/>
                <a:ea typeface="Calibri"/>
                <a:cs typeface="Calibri"/>
                <a:sym typeface="Calibri"/>
              </a:rPr>
              <a:t>erá esta espalhado de forma homogênea e translúcido.</a:t>
            </a:r>
            <a:endParaRPr i="0" u="none" strike="noStrike" cap="none">
              <a:solidFill>
                <a:srgbClr val="0F486F"/>
              </a:solidFill>
              <a:latin typeface="Calibri"/>
              <a:ea typeface="Calibri"/>
              <a:cs typeface="Calibri"/>
              <a:sym typeface="Calibri"/>
            </a:endParaRPr>
          </a:p>
        </p:txBody>
      </p:sp>
      <p:pic>
        <p:nvPicPr>
          <p:cNvPr id="576" name="Shape 576"/>
          <p:cNvPicPr preferRelativeResize="0">
            <a:picLocks noGrp="1"/>
          </p:cNvPicPr>
          <p:nvPr>
            <p:ph type="body" idx="2"/>
          </p:nvPr>
        </p:nvPicPr>
        <p:blipFill rotWithShape="1">
          <a:blip r:embed="rId3">
            <a:alphaModFix/>
          </a:blip>
          <a:srcRect/>
          <a:stretch/>
        </p:blipFill>
        <p:spPr>
          <a:xfrm>
            <a:off x="2339753" y="4670855"/>
            <a:ext cx="2232247" cy="1782482"/>
          </a:xfrm>
          <a:prstGeom prst="rect">
            <a:avLst/>
          </a:prstGeom>
          <a:noFill/>
          <a:ln w="38100" cap="sq" cmpd="sng">
            <a:solidFill>
              <a:srgbClr val="000000"/>
            </a:solidFill>
            <a:prstDash val="solid"/>
            <a:miter lim="8000"/>
            <a:headEnd type="none" w="sm" len="sm"/>
            <a:tailEnd type="none" w="sm" len="sm"/>
          </a:ln>
        </p:spPr>
      </p:pic>
      <p:sp>
        <p:nvSpPr>
          <p:cNvPr id="577" name="Shape 577"/>
          <p:cNvSpPr txBox="1"/>
          <p:nvPr/>
        </p:nvSpPr>
        <p:spPr>
          <a:xfrm>
            <a:off x="3059832" y="6547718"/>
            <a:ext cx="5869856" cy="3102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t-BR" sz="1300" b="0" i="0" u="none" strike="noStrike" cap="none">
                <a:solidFill>
                  <a:schemeClr val="dk1"/>
                </a:solidFill>
                <a:latin typeface="Merriweather"/>
                <a:ea typeface="Merriweather"/>
                <a:cs typeface="Merriweather"/>
                <a:sym typeface="Merriweather"/>
              </a:rPr>
              <a:t>Fonte: </a:t>
            </a:r>
            <a:r>
              <a:rPr lang="pt-BR" sz="1200" b="0" i="0" u="none" strike="noStrike" cap="none">
                <a:solidFill>
                  <a:schemeClr val="dk1"/>
                </a:solidFill>
                <a:latin typeface="Century Gothic"/>
                <a:ea typeface="Century Gothic"/>
                <a:cs typeface="Century Gothic"/>
                <a:sym typeface="Century Gothic"/>
              </a:rPr>
              <a:t>Triagem Neonatal Biológica: Manual técnico/MS – Brasília, 2016.</a:t>
            </a:r>
            <a:endParaRPr sz="1400" b="0" i="0" u="none" strike="noStrike" cap="none">
              <a:solidFill>
                <a:srgbClr val="000000"/>
              </a:solidFill>
              <a:latin typeface="Arial"/>
              <a:ea typeface="Arial"/>
              <a:cs typeface="Arial"/>
              <a:sym typeface="Arial"/>
            </a:endParaRPr>
          </a:p>
        </p:txBody>
      </p:sp>
      <p:pic>
        <p:nvPicPr>
          <p:cNvPr id="578" name="Shape 578"/>
          <p:cNvPicPr preferRelativeResize="0"/>
          <p:nvPr/>
        </p:nvPicPr>
        <p:blipFill rotWithShape="1">
          <a:blip r:embed="rId4">
            <a:alphaModFix/>
          </a:blip>
          <a:srcRect/>
          <a:stretch/>
        </p:blipFill>
        <p:spPr>
          <a:xfrm>
            <a:off x="179512" y="4725144"/>
            <a:ext cx="2160241" cy="1728192"/>
          </a:xfrm>
          <a:prstGeom prst="rect">
            <a:avLst/>
          </a:prstGeom>
          <a:noFill/>
          <a:ln w="38100" cap="sq" cmpd="sng">
            <a:solidFill>
              <a:srgbClr val="000000"/>
            </a:solidFill>
            <a:prstDash val="solid"/>
            <a:miter lim="8000"/>
            <a:headEnd type="none" w="sm" len="sm"/>
            <a:tailEnd type="none" w="sm" len="sm"/>
          </a:ln>
        </p:spPr>
      </p:pic>
      <p:sp>
        <p:nvSpPr>
          <p:cNvPr id="579" name="Shape 579"/>
          <p:cNvSpPr txBox="1"/>
          <p:nvPr/>
        </p:nvSpPr>
        <p:spPr>
          <a:xfrm>
            <a:off x="0" y="6581000"/>
            <a:ext cx="2987824" cy="276998"/>
          </a:xfrm>
          <a:prstGeom prst="rect">
            <a:avLst/>
          </a:prstGeom>
          <a:solidFill>
            <a:srgbClr val="84F0DA"/>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00"/>
              <a:buFont typeface="Merriweather"/>
              <a:buNone/>
            </a:pPr>
            <a:r>
              <a:rPr lang="pt-BR" sz="1200" b="0" i="0" u="none" strike="noStrike" cap="none">
                <a:solidFill>
                  <a:schemeClr val="dk1"/>
                </a:solidFill>
                <a:latin typeface="Merriweather"/>
                <a:ea typeface="Merriweather"/>
                <a:cs typeface="Merriweather"/>
                <a:sym typeface="Merriweather"/>
              </a:rPr>
              <a:t>Fotos: Sala da Coleta, NAN-IEDE 2014</a:t>
            </a:r>
            <a:endParaRPr sz="1400" b="0" i="0" u="none" strike="noStrike" cap="none">
              <a:solidFill>
                <a:srgbClr val="000000"/>
              </a:solidFill>
              <a:latin typeface="Arial"/>
              <a:ea typeface="Arial"/>
              <a:cs typeface="Arial"/>
              <a:sym typeface="Arial"/>
            </a:endParaRPr>
          </a:p>
        </p:txBody>
      </p:sp>
      <p:pic>
        <p:nvPicPr>
          <p:cNvPr id="580" name="Shape 580"/>
          <p:cNvPicPr preferRelativeResize="0"/>
          <p:nvPr/>
        </p:nvPicPr>
        <p:blipFill rotWithShape="1">
          <a:blip r:embed="rId5">
            <a:alphaModFix/>
          </a:blip>
          <a:srcRect/>
          <a:stretch/>
        </p:blipFill>
        <p:spPr>
          <a:xfrm>
            <a:off x="4644008" y="4413766"/>
            <a:ext cx="4283968" cy="2039570"/>
          </a:xfrm>
          <a:prstGeom prst="rect">
            <a:avLst/>
          </a:prstGeom>
          <a:noFill/>
          <a:ln w="38100" cap="sq" cmpd="sng">
            <a:solidFill>
              <a:srgbClr val="000000"/>
            </a:solidFill>
            <a:prstDash val="solid"/>
            <a:miter lim="8000"/>
            <a:headEnd type="none" w="sm" len="sm"/>
            <a:tailEnd type="none" w="sm" len="sm"/>
          </a:ln>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4698261" y="12"/>
            <a:ext cx="4356000" cy="1143000"/>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chemeClr val="dk2"/>
              </a:buClr>
              <a:buSzPts val="1250"/>
              <a:buFont typeface="Calibri"/>
              <a:buNone/>
            </a:pPr>
            <a:r>
              <a:rPr lang="pt-BR" sz="5000" b="1" i="0" u="none" strike="noStrike" cap="none">
                <a:solidFill>
                  <a:srgbClr val="002060"/>
                </a:solidFill>
                <a:latin typeface="Calibri"/>
                <a:ea typeface="Calibri"/>
                <a:cs typeface="Calibri"/>
                <a:sym typeface="Calibri"/>
              </a:rPr>
              <a:t>Pós coleta</a:t>
            </a:r>
            <a:endParaRPr sz="3200" b="0" i="0" u="none" strike="noStrike" cap="none">
              <a:solidFill>
                <a:schemeClr val="lt1"/>
              </a:solidFill>
              <a:latin typeface="Century Gothic"/>
              <a:ea typeface="Century Gothic"/>
              <a:cs typeface="Century Gothic"/>
              <a:sym typeface="Century Gothic"/>
            </a:endParaRPr>
          </a:p>
        </p:txBody>
      </p:sp>
      <p:sp>
        <p:nvSpPr>
          <p:cNvPr id="587" name="Shape 587"/>
          <p:cNvSpPr txBox="1"/>
          <p:nvPr/>
        </p:nvSpPr>
        <p:spPr>
          <a:xfrm>
            <a:off x="4860107" y="1143000"/>
            <a:ext cx="4032300" cy="37443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accent1"/>
              </a:buClr>
              <a:buSzPts val="2400"/>
              <a:buFont typeface="Calibri"/>
              <a:buChar char="•"/>
            </a:pPr>
            <a:r>
              <a:rPr lang="pt-BR" sz="2400" b="1" i="0" u="none" strike="noStrike" cap="none">
                <a:solidFill>
                  <a:schemeClr val="lt1"/>
                </a:solidFill>
                <a:latin typeface="Calibri"/>
                <a:ea typeface="Calibri"/>
                <a:cs typeface="Calibri"/>
                <a:sym typeface="Calibri"/>
              </a:rPr>
              <a:t> Após a coleta coloque o bebê deitado (no colo ou na maca) e elevando o pé, comprimindo levemente o local da punção até que cesse o sangramento;</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chemeClr val="accent1"/>
              </a:buClr>
              <a:buSzPts val="2400"/>
              <a:buFont typeface="Calibri"/>
              <a:buChar char="•"/>
            </a:pPr>
            <a:r>
              <a:rPr lang="pt-BR" sz="2400" b="1" i="0" u="none" strike="noStrike" cap="none">
                <a:solidFill>
                  <a:schemeClr val="lt1"/>
                </a:solidFill>
                <a:latin typeface="Calibri"/>
                <a:ea typeface="Calibri"/>
                <a:cs typeface="Calibri"/>
                <a:sym typeface="Calibri"/>
              </a:rPr>
              <a:t> Pressione o local com algodão seco ou gaze;</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just" rtl="0">
              <a:lnSpc>
                <a:spcPct val="100000"/>
              </a:lnSpc>
              <a:spcBef>
                <a:spcPts val="0"/>
              </a:spcBef>
              <a:spcAft>
                <a:spcPts val="0"/>
              </a:spcAft>
              <a:buClr>
                <a:schemeClr val="accent1"/>
              </a:buClr>
              <a:buSzPts val="2400"/>
              <a:buFont typeface="Calibri"/>
              <a:buChar char="•"/>
            </a:pPr>
            <a:r>
              <a:rPr lang="pt-BR" sz="2400" b="1" i="0" u="none" strike="noStrike" cap="none">
                <a:solidFill>
                  <a:schemeClr val="lt1"/>
                </a:solidFill>
                <a:latin typeface="Calibri"/>
                <a:ea typeface="Calibri"/>
                <a:cs typeface="Calibri"/>
                <a:sym typeface="Calibri"/>
              </a:rPr>
              <a:t> Se desejar, utilize curativo</a:t>
            </a:r>
            <a:r>
              <a:rPr lang="pt-BR" sz="2400" b="0" i="0" u="none" strike="noStrike" cap="none">
                <a:solidFill>
                  <a:schemeClr val="dk1"/>
                </a:solidFill>
                <a:latin typeface="Calibri"/>
                <a:ea typeface="Calibri"/>
                <a:cs typeface="Calibri"/>
                <a:sym typeface="Calibri"/>
              </a:rPr>
              <a:t>.</a:t>
            </a:r>
            <a:endParaRPr sz="2400" b="0" i="0" u="none" strike="noStrike" cap="none">
              <a:solidFill>
                <a:schemeClr val="dk1"/>
              </a:solidFill>
              <a:latin typeface="Calibri"/>
              <a:ea typeface="Calibri"/>
              <a:cs typeface="Calibri"/>
              <a:sym typeface="Calibri"/>
            </a:endParaRPr>
          </a:p>
        </p:txBody>
      </p:sp>
      <p:pic>
        <p:nvPicPr>
          <p:cNvPr id="588" name="Shape 588"/>
          <p:cNvPicPr preferRelativeResize="0"/>
          <p:nvPr/>
        </p:nvPicPr>
        <p:blipFill rotWithShape="1">
          <a:blip r:embed="rId3">
            <a:alphaModFix/>
          </a:blip>
          <a:srcRect/>
          <a:stretch/>
        </p:blipFill>
        <p:spPr>
          <a:xfrm>
            <a:off x="179511" y="980728"/>
            <a:ext cx="4464496" cy="2520279"/>
          </a:xfrm>
          <a:prstGeom prst="rect">
            <a:avLst/>
          </a:prstGeom>
          <a:noFill/>
          <a:ln w="38100" cap="sq" cmpd="sng">
            <a:solidFill>
              <a:srgbClr val="000000"/>
            </a:solidFill>
            <a:prstDash val="solid"/>
            <a:miter lim="8000"/>
            <a:headEnd type="none" w="sm" len="sm"/>
            <a:tailEnd type="none" w="sm" len="sm"/>
          </a:ln>
        </p:spPr>
      </p:pic>
      <p:pic>
        <p:nvPicPr>
          <p:cNvPr id="589" name="Shape 589"/>
          <p:cNvPicPr preferRelativeResize="0"/>
          <p:nvPr/>
        </p:nvPicPr>
        <p:blipFill rotWithShape="1">
          <a:blip r:embed="rId4">
            <a:alphaModFix/>
          </a:blip>
          <a:srcRect/>
          <a:stretch/>
        </p:blipFill>
        <p:spPr>
          <a:xfrm>
            <a:off x="179511" y="3717032"/>
            <a:ext cx="4464496" cy="2448271"/>
          </a:xfrm>
          <a:prstGeom prst="rect">
            <a:avLst/>
          </a:prstGeom>
          <a:noFill/>
          <a:ln w="38100" cap="sq" cmpd="sng">
            <a:solidFill>
              <a:srgbClr val="000000"/>
            </a:solidFill>
            <a:prstDash val="solid"/>
            <a:miter lim="8000"/>
            <a:headEnd type="none" w="sm" len="sm"/>
            <a:tailEnd type="none" w="sm" len="sm"/>
          </a:ln>
        </p:spPr>
      </p:pic>
      <p:sp>
        <p:nvSpPr>
          <p:cNvPr id="590" name="Shape 590"/>
          <p:cNvSpPr txBox="1"/>
          <p:nvPr/>
        </p:nvSpPr>
        <p:spPr>
          <a:xfrm>
            <a:off x="0" y="6581000"/>
            <a:ext cx="2987824" cy="276998"/>
          </a:xfrm>
          <a:prstGeom prst="rect">
            <a:avLst/>
          </a:prstGeom>
          <a:solidFill>
            <a:srgbClr val="84F0DA"/>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00"/>
              <a:buFont typeface="Merriweather"/>
              <a:buNone/>
            </a:pPr>
            <a:r>
              <a:rPr lang="pt-BR" sz="1200" b="0" i="0" u="none" strike="noStrike" cap="none">
                <a:solidFill>
                  <a:schemeClr val="dk1"/>
                </a:solidFill>
                <a:latin typeface="Merriweather"/>
                <a:ea typeface="Merriweather"/>
                <a:cs typeface="Merriweather"/>
                <a:sym typeface="Merriweather"/>
              </a:rPr>
              <a:t>Fotos: Sala da Coleta, NAN-IEDE 2014</a:t>
            </a:r>
            <a:endParaRPr sz="1400" b="0" i="0" u="none" strike="noStrike" cap="none">
              <a:solidFill>
                <a:srgbClr val="000000"/>
              </a:solidFill>
              <a:latin typeface="Arial"/>
              <a:ea typeface="Arial"/>
              <a:cs typeface="Arial"/>
              <a:sym typeface="Arial"/>
            </a:endParaRPr>
          </a:p>
        </p:txBody>
      </p:sp>
      <p:sp>
        <p:nvSpPr>
          <p:cNvPr id="591" name="Shape 591"/>
          <p:cNvSpPr txBox="1"/>
          <p:nvPr/>
        </p:nvSpPr>
        <p:spPr>
          <a:xfrm>
            <a:off x="3059832" y="6547718"/>
            <a:ext cx="5869856" cy="3102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t-BR" sz="1300" b="0" i="0" u="none" strike="noStrike" cap="none">
                <a:solidFill>
                  <a:schemeClr val="dk1"/>
                </a:solidFill>
                <a:latin typeface="Merriweather"/>
                <a:ea typeface="Merriweather"/>
                <a:cs typeface="Merriweather"/>
                <a:sym typeface="Merriweather"/>
              </a:rPr>
              <a:t>Fonte: </a:t>
            </a:r>
            <a:r>
              <a:rPr lang="pt-BR" sz="1200" b="0" i="0" u="none" strike="noStrike" cap="none">
                <a:solidFill>
                  <a:schemeClr val="dk1"/>
                </a:solidFill>
                <a:latin typeface="Century Gothic"/>
                <a:ea typeface="Century Gothic"/>
                <a:cs typeface="Century Gothic"/>
                <a:sym typeface="Century Gothic"/>
              </a:rPr>
              <a:t>Triagem Neonatal Biológica: Manual técnico/MS – Brasília, 2016.</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p:nvPr/>
        </p:nvSpPr>
        <p:spPr>
          <a:xfrm>
            <a:off x="323528" y="1196752"/>
            <a:ext cx="4608512" cy="4569320"/>
          </a:xfrm>
          <a:prstGeom prst="rect">
            <a:avLst/>
          </a:prstGeom>
          <a:noFill/>
          <a:ln>
            <a:noFill/>
          </a:ln>
        </p:spPr>
        <p:txBody>
          <a:bodyPr spcFirstLastPara="1" wrap="square" lIns="91425" tIns="45700" rIns="91425" bIns="45700" anchor="t" anchorCtr="0">
            <a:noAutofit/>
          </a:bodyPr>
          <a:lstStyle/>
          <a:p>
            <a:pPr marL="0" marR="0" lvl="0" indent="-12700" algn="just" rtl="0">
              <a:lnSpc>
                <a:spcPct val="100000"/>
              </a:lnSpc>
              <a:spcBef>
                <a:spcPts val="0"/>
              </a:spcBef>
              <a:spcAft>
                <a:spcPts val="0"/>
              </a:spcAft>
              <a:buClr>
                <a:srgbClr val="0BD0D9"/>
              </a:buClr>
              <a:buSzPts val="2400"/>
              <a:buFont typeface="Calibri"/>
              <a:buChar char="•"/>
            </a:pPr>
            <a:r>
              <a:rPr lang="pt-BR" sz="2400" b="0" i="0" u="none" strike="noStrike" cap="none">
                <a:solidFill>
                  <a:schemeClr val="dk1"/>
                </a:solidFill>
                <a:latin typeface="Calibri"/>
                <a:ea typeface="Calibri"/>
                <a:cs typeface="Calibri"/>
                <a:sym typeface="Calibri"/>
              </a:rPr>
              <a:t> </a:t>
            </a:r>
            <a:r>
              <a:rPr lang="pt-BR" sz="2400" b="1" i="0" u="none" strike="noStrike" cap="none">
                <a:solidFill>
                  <a:schemeClr val="lt1"/>
                </a:solidFill>
                <a:latin typeface="Calibri"/>
                <a:ea typeface="Calibri"/>
                <a:cs typeface="Calibri"/>
                <a:sym typeface="Calibri"/>
              </a:rPr>
              <a:t>Depois de colhido o sangue deverá ser mantido em </a:t>
            </a:r>
            <a:r>
              <a:rPr lang="pt-BR" sz="2400" b="1" i="0" u="sng" strike="noStrike" cap="none">
                <a:solidFill>
                  <a:schemeClr val="lt1"/>
                </a:solidFill>
                <a:latin typeface="Calibri"/>
                <a:ea typeface="Calibri"/>
                <a:cs typeface="Calibri"/>
                <a:sym typeface="Calibri"/>
              </a:rPr>
              <a:t>temperatura ambiente</a:t>
            </a:r>
            <a:r>
              <a:rPr lang="pt-BR" sz="2400" b="1" i="0" u="none" strike="noStrike" cap="none">
                <a:solidFill>
                  <a:schemeClr val="lt1"/>
                </a:solidFill>
                <a:latin typeface="Calibri"/>
                <a:ea typeface="Calibri"/>
                <a:cs typeface="Calibri"/>
                <a:sym typeface="Calibri"/>
              </a:rPr>
              <a:t> </a:t>
            </a:r>
            <a:r>
              <a:rPr lang="pt-BR" sz="2400" b="1" i="0" u="none" strike="noStrike" cap="none">
                <a:solidFill>
                  <a:srgbClr val="FFFF00"/>
                </a:solidFill>
                <a:latin typeface="Calibri"/>
                <a:ea typeface="Calibri"/>
                <a:cs typeface="Calibri"/>
                <a:sym typeface="Calibri"/>
              </a:rPr>
              <a:t>(sem uso de artifícios) por </a:t>
            </a:r>
            <a:r>
              <a:rPr lang="pt-BR" sz="2400" b="1" i="0" u="sng" strike="noStrike" cap="none">
                <a:solidFill>
                  <a:srgbClr val="FFFF00"/>
                </a:solidFill>
                <a:latin typeface="Calibri"/>
                <a:ea typeface="Calibri"/>
                <a:cs typeface="Calibri"/>
                <a:sym typeface="Calibri"/>
              </a:rPr>
              <a:t>3 a 4 horas</a:t>
            </a:r>
            <a:r>
              <a:rPr lang="pt-BR" sz="2400" b="1" i="0" u="none" strike="noStrike" cap="none">
                <a:solidFill>
                  <a:schemeClr val="lt1"/>
                </a:solidFill>
                <a:latin typeface="Calibri"/>
                <a:ea typeface="Calibri"/>
                <a:cs typeface="Calibri"/>
                <a:sym typeface="Calibri"/>
              </a:rPr>
              <a:t>, para que fique completamente seco.</a:t>
            </a:r>
            <a:endParaRPr sz="2400" b="0" i="0" u="none" strike="noStrike" cap="none">
              <a:solidFill>
                <a:srgbClr val="000000"/>
              </a:solidFill>
              <a:latin typeface="Arial"/>
              <a:ea typeface="Arial"/>
              <a:cs typeface="Arial"/>
              <a:sym typeface="Arial"/>
            </a:endParaRPr>
          </a:p>
          <a:p>
            <a:pPr marL="0" marR="0" lvl="0" indent="-12700" algn="just" rtl="0">
              <a:lnSpc>
                <a:spcPct val="100000"/>
              </a:lnSpc>
              <a:spcBef>
                <a:spcPts val="1100"/>
              </a:spcBef>
              <a:spcAft>
                <a:spcPts val="0"/>
              </a:spcAft>
              <a:buClr>
                <a:srgbClr val="0BD0D9"/>
              </a:buClr>
              <a:buSzPts val="2400"/>
              <a:buFont typeface="Calibri"/>
              <a:buChar char="•"/>
            </a:pPr>
            <a:r>
              <a:rPr lang="pt-BR" sz="2400" b="1" i="0" u="none" strike="noStrike" cap="none">
                <a:solidFill>
                  <a:schemeClr val="lt1"/>
                </a:solidFill>
                <a:latin typeface="Calibri"/>
                <a:ea typeface="Calibri"/>
                <a:cs typeface="Calibri"/>
                <a:sym typeface="Calibri"/>
              </a:rPr>
              <a:t> Não expor o papel filtro ao sol, ar condicionado (diretamente) e umidade. </a:t>
            </a:r>
            <a:endParaRPr sz="2400" b="0" i="0" u="none" strike="noStrike" cap="none">
              <a:solidFill>
                <a:srgbClr val="000000"/>
              </a:solidFill>
              <a:latin typeface="Arial"/>
              <a:ea typeface="Arial"/>
              <a:cs typeface="Arial"/>
              <a:sym typeface="Arial"/>
            </a:endParaRPr>
          </a:p>
          <a:p>
            <a:pPr marL="0" marR="0" lvl="0" indent="-12700" algn="just" rtl="0">
              <a:lnSpc>
                <a:spcPct val="100000"/>
              </a:lnSpc>
              <a:spcBef>
                <a:spcPts val="1100"/>
              </a:spcBef>
              <a:spcAft>
                <a:spcPts val="0"/>
              </a:spcAft>
              <a:buClr>
                <a:srgbClr val="0BD0D9"/>
              </a:buClr>
              <a:buSzPts val="2400"/>
              <a:buFont typeface="Calibri"/>
              <a:buChar char="•"/>
            </a:pPr>
            <a:r>
              <a:rPr lang="pt-BR" sz="2400" b="1" i="0" u="none" strike="noStrike" cap="none">
                <a:solidFill>
                  <a:schemeClr val="lt1"/>
                </a:solidFill>
                <a:latin typeface="Calibri"/>
                <a:ea typeface="Calibri"/>
                <a:cs typeface="Calibri"/>
                <a:sym typeface="Calibri"/>
              </a:rPr>
              <a:t> Colocar os filtros no suporte de forma alternada, para que não haja contaminação na secagem.</a:t>
            </a:r>
            <a:endParaRPr sz="2400" b="0" i="0" u="none" strike="noStrike" cap="none">
              <a:solidFill>
                <a:srgbClr val="000000"/>
              </a:solidFill>
              <a:latin typeface="Arial"/>
              <a:ea typeface="Arial"/>
              <a:cs typeface="Arial"/>
              <a:sym typeface="Arial"/>
            </a:endParaRPr>
          </a:p>
          <a:p>
            <a:pPr marL="0" marR="0" lvl="0" indent="0" algn="just" rtl="0">
              <a:lnSpc>
                <a:spcPct val="100000"/>
              </a:lnSpc>
              <a:spcBef>
                <a:spcPts val="1100"/>
              </a:spcBef>
              <a:spcAft>
                <a:spcPts val="0"/>
              </a:spcAft>
              <a:buClr>
                <a:srgbClr val="000000"/>
              </a:buClr>
              <a:buSzPts val="2200"/>
              <a:buFont typeface="Arial"/>
              <a:buNone/>
            </a:pPr>
            <a:endParaRPr sz="2400" b="0" i="0" u="none" strike="noStrike" cap="none">
              <a:solidFill>
                <a:schemeClr val="dk1"/>
              </a:solidFill>
              <a:latin typeface="Calibri"/>
              <a:ea typeface="Calibri"/>
              <a:cs typeface="Calibri"/>
              <a:sym typeface="Calibri"/>
            </a:endParaRPr>
          </a:p>
        </p:txBody>
      </p:sp>
      <p:pic>
        <p:nvPicPr>
          <p:cNvPr id="598" name="Shape 598"/>
          <p:cNvPicPr preferRelativeResize="0"/>
          <p:nvPr/>
        </p:nvPicPr>
        <p:blipFill rotWithShape="1">
          <a:blip r:embed="rId3">
            <a:alphaModFix/>
          </a:blip>
          <a:srcRect/>
          <a:stretch/>
        </p:blipFill>
        <p:spPr>
          <a:xfrm>
            <a:off x="5174955" y="1357174"/>
            <a:ext cx="3816424" cy="4248472"/>
          </a:xfrm>
          <a:prstGeom prst="rect">
            <a:avLst/>
          </a:prstGeom>
          <a:noFill/>
          <a:ln w="38100" cap="sq" cmpd="sng">
            <a:solidFill>
              <a:srgbClr val="000000"/>
            </a:solidFill>
            <a:prstDash val="solid"/>
            <a:miter lim="8000"/>
            <a:headEnd type="none" w="sm" len="sm"/>
            <a:tailEnd type="none" w="sm" len="sm"/>
          </a:ln>
        </p:spPr>
      </p:pic>
      <p:sp>
        <p:nvSpPr>
          <p:cNvPr id="599" name="Shape 599"/>
          <p:cNvSpPr txBox="1"/>
          <p:nvPr/>
        </p:nvSpPr>
        <p:spPr>
          <a:xfrm>
            <a:off x="539552" y="260648"/>
            <a:ext cx="8157592" cy="79208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250"/>
              <a:buFont typeface="Calibri"/>
              <a:buNone/>
            </a:pPr>
            <a:r>
              <a:rPr lang="pt-BR" sz="5000" b="1" i="0" u="none" strike="noStrike" cap="none">
                <a:solidFill>
                  <a:schemeClr val="dk2"/>
                </a:solidFill>
                <a:latin typeface="Calibri"/>
                <a:ea typeface="Calibri"/>
                <a:cs typeface="Calibri"/>
                <a:sym typeface="Calibri"/>
              </a:rPr>
              <a:t>Secagem</a:t>
            </a:r>
            <a:endParaRPr sz="1400" b="0" i="0" u="none" strike="noStrike" cap="none">
              <a:solidFill>
                <a:srgbClr val="000000"/>
              </a:solidFill>
              <a:latin typeface="Arial"/>
              <a:ea typeface="Arial"/>
              <a:cs typeface="Arial"/>
              <a:sym typeface="Arial"/>
            </a:endParaRPr>
          </a:p>
        </p:txBody>
      </p:sp>
      <p:sp>
        <p:nvSpPr>
          <p:cNvPr id="600" name="Shape 600"/>
          <p:cNvSpPr txBox="1"/>
          <p:nvPr/>
        </p:nvSpPr>
        <p:spPr>
          <a:xfrm>
            <a:off x="6156176" y="6581000"/>
            <a:ext cx="2987824" cy="276998"/>
          </a:xfrm>
          <a:prstGeom prst="rect">
            <a:avLst/>
          </a:prstGeom>
          <a:solidFill>
            <a:srgbClr val="84F0DA"/>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00"/>
              <a:buFont typeface="Merriweather"/>
              <a:buNone/>
            </a:pPr>
            <a:r>
              <a:rPr lang="pt-BR" sz="1200" b="0" i="0" u="none" strike="noStrike" cap="none">
                <a:solidFill>
                  <a:schemeClr val="dk1"/>
                </a:solidFill>
                <a:latin typeface="Merriweather"/>
                <a:ea typeface="Merriweather"/>
                <a:cs typeface="Merriweather"/>
                <a:sym typeface="Merriweather"/>
              </a:rPr>
              <a:t>Fotos: Sala da Coleta, NAN-IEDE 2014</a:t>
            </a:r>
            <a:endParaRPr sz="1400" b="0" i="0" u="none" strike="noStrike" cap="none">
              <a:solidFill>
                <a:srgbClr val="000000"/>
              </a:solidFill>
              <a:latin typeface="Arial"/>
              <a:ea typeface="Arial"/>
              <a:cs typeface="Arial"/>
              <a:sym typeface="Arial"/>
            </a:endParaRPr>
          </a:p>
        </p:txBody>
      </p:sp>
      <p:sp>
        <p:nvSpPr>
          <p:cNvPr id="601" name="Shape 601"/>
          <p:cNvSpPr txBox="1"/>
          <p:nvPr/>
        </p:nvSpPr>
        <p:spPr>
          <a:xfrm>
            <a:off x="0" y="6547718"/>
            <a:ext cx="5869856" cy="3102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pt-BR" sz="1300" b="0" i="0" u="none" strike="noStrike" cap="none">
                <a:solidFill>
                  <a:schemeClr val="dk1"/>
                </a:solidFill>
                <a:latin typeface="Merriweather"/>
                <a:ea typeface="Merriweather"/>
                <a:cs typeface="Merriweather"/>
                <a:sym typeface="Merriweather"/>
              </a:rPr>
              <a:t>Fonte: </a:t>
            </a:r>
            <a:r>
              <a:rPr lang="pt-BR" sz="1200" b="0" i="0" u="none" strike="noStrike" cap="none">
                <a:solidFill>
                  <a:schemeClr val="dk1"/>
                </a:solidFill>
                <a:latin typeface="Century Gothic"/>
                <a:ea typeface="Century Gothic"/>
                <a:cs typeface="Century Gothic"/>
                <a:sym typeface="Century Gothic"/>
              </a:rPr>
              <a:t>Triagem Neonatal Biológica: Manual técnico/MS – Brasília, 2016.</a:t>
            </a:r>
            <a:endParaRPr sz="1400" b="0" i="0" u="none" strike="noStrike" cap="none">
              <a:solidFill>
                <a:srgbClr val="000000"/>
              </a:solidFill>
              <a:latin typeface="Arial"/>
              <a:ea typeface="Arial"/>
              <a:cs typeface="Arial"/>
              <a:sym typeface="Arial"/>
            </a:endParaRPr>
          </a:p>
        </p:txBody>
      </p:sp>
    </p:spTree>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Shape 606"/>
          <p:cNvSpPr txBox="1">
            <a:spLocks noGrp="1"/>
          </p:cNvSpPr>
          <p:nvPr>
            <p:ph type="title"/>
          </p:nvPr>
        </p:nvSpPr>
        <p:spPr>
          <a:xfrm>
            <a:off x="-7" y="233731"/>
            <a:ext cx="9385800" cy="648000"/>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chemeClr val="dk2"/>
              </a:buClr>
              <a:buSzPts val="1125"/>
              <a:buFont typeface="Calibri"/>
              <a:buNone/>
            </a:pPr>
            <a:r>
              <a:rPr lang="pt-BR" sz="4500" b="1" i="0" u="none" strike="noStrike" cap="none">
                <a:solidFill>
                  <a:srgbClr val="002060"/>
                </a:solidFill>
                <a:latin typeface="Calibri"/>
                <a:ea typeface="Calibri"/>
                <a:cs typeface="Calibri"/>
                <a:sym typeface="Calibri"/>
              </a:rPr>
              <a:t>POSTAGEM OU ARMAZENAMENTO</a:t>
            </a:r>
            <a:endParaRPr sz="4500" b="1" i="0" u="none" strike="noStrike" cap="none">
              <a:solidFill>
                <a:srgbClr val="002060"/>
              </a:solidFill>
              <a:latin typeface="Calibri"/>
              <a:ea typeface="Calibri"/>
              <a:cs typeface="Calibri"/>
              <a:sym typeface="Calibri"/>
            </a:endParaRPr>
          </a:p>
        </p:txBody>
      </p:sp>
      <p:sp>
        <p:nvSpPr>
          <p:cNvPr id="607" name="Shape 607"/>
          <p:cNvSpPr txBox="1">
            <a:spLocks noGrp="1"/>
          </p:cNvSpPr>
          <p:nvPr>
            <p:ph type="body" idx="1"/>
          </p:nvPr>
        </p:nvSpPr>
        <p:spPr>
          <a:xfrm>
            <a:off x="115400" y="901050"/>
            <a:ext cx="8902200" cy="5055900"/>
          </a:xfrm>
          <a:prstGeom prst="rect">
            <a:avLst/>
          </a:prstGeom>
          <a:noFill/>
          <a:ln>
            <a:noFill/>
          </a:ln>
        </p:spPr>
        <p:txBody>
          <a:bodyPr spcFirstLastPara="1" wrap="square" lIns="91425" tIns="45700" rIns="91425" bIns="45700" anchor="t" anchorCtr="0">
            <a:noAutofit/>
          </a:bodyPr>
          <a:lstStyle/>
          <a:p>
            <a:pPr marL="274320" marR="0" lvl="0" indent="-279400" algn="just" rtl="0">
              <a:lnSpc>
                <a:spcPct val="100000"/>
              </a:lnSpc>
              <a:spcBef>
                <a:spcPts val="0"/>
              </a:spcBef>
              <a:spcAft>
                <a:spcPts val="0"/>
              </a:spcAft>
              <a:buClr>
                <a:srgbClr val="FFFF00"/>
              </a:buClr>
              <a:buSzPts val="2000"/>
              <a:buFont typeface="Merriweather"/>
              <a:buChar char="●"/>
            </a:pPr>
            <a:r>
              <a:rPr lang="pt-BR" b="1" i="0" u="none" strike="noStrike" cap="none">
                <a:solidFill>
                  <a:schemeClr val="lt1"/>
                </a:solidFill>
                <a:latin typeface="Calibri"/>
                <a:ea typeface="Calibri"/>
                <a:cs typeface="Calibri"/>
                <a:sym typeface="Calibri"/>
              </a:rPr>
              <a:t>Após a secagem completa das amostras, deverão ser recolocadas em sua embalagem individual (invólucro plástico);</a:t>
            </a:r>
            <a:endParaRPr i="0" u="none" strike="noStrike" cap="none">
              <a:solidFill>
                <a:srgbClr val="0F486F"/>
              </a:solidFill>
              <a:latin typeface="Calibri"/>
              <a:ea typeface="Calibri"/>
              <a:cs typeface="Calibri"/>
              <a:sym typeface="Calibri"/>
            </a:endParaRPr>
          </a:p>
          <a:p>
            <a:pPr marL="274320" marR="0" lvl="0" indent="-152400" algn="just" rtl="0">
              <a:lnSpc>
                <a:spcPct val="100000"/>
              </a:lnSpc>
              <a:spcBef>
                <a:spcPts val="600"/>
              </a:spcBef>
              <a:spcAft>
                <a:spcPts val="0"/>
              </a:spcAft>
              <a:buClr>
                <a:srgbClr val="FFFF00"/>
              </a:buClr>
              <a:buSzPts val="1920"/>
              <a:buFont typeface="Merriweather"/>
              <a:buNone/>
            </a:pPr>
            <a:endParaRPr b="1" i="0" u="none" strike="noStrike" cap="none">
              <a:solidFill>
                <a:schemeClr val="lt1"/>
              </a:solidFill>
              <a:latin typeface="Calibri"/>
              <a:ea typeface="Calibri"/>
              <a:cs typeface="Calibri"/>
              <a:sym typeface="Calibri"/>
            </a:endParaRPr>
          </a:p>
          <a:p>
            <a:pPr marL="274320" marR="0" lvl="0" indent="-279400" algn="just" rtl="0">
              <a:lnSpc>
                <a:spcPct val="100000"/>
              </a:lnSpc>
              <a:spcBef>
                <a:spcPts val="600"/>
              </a:spcBef>
              <a:spcAft>
                <a:spcPts val="0"/>
              </a:spcAft>
              <a:buClr>
                <a:srgbClr val="FFFF00"/>
              </a:buClr>
              <a:buSzPts val="2000"/>
              <a:buFont typeface="Calibri"/>
              <a:buChar char="●"/>
            </a:pPr>
            <a:r>
              <a:rPr lang="pt-BR" b="1" i="0" u="none" strike="noStrike" cap="none">
                <a:solidFill>
                  <a:schemeClr val="lt1"/>
                </a:solidFill>
                <a:latin typeface="Calibri"/>
                <a:ea typeface="Calibri"/>
                <a:cs typeface="Calibri"/>
                <a:sym typeface="Calibri"/>
              </a:rPr>
              <a:t>Ser enviadas </a:t>
            </a:r>
            <a:r>
              <a:rPr lang="pt-BR" b="1">
                <a:solidFill>
                  <a:schemeClr val="lt1"/>
                </a:solidFill>
                <a:latin typeface="Calibri"/>
                <a:ea typeface="Calibri"/>
                <a:cs typeface="Calibri"/>
                <a:sym typeface="Calibri"/>
              </a:rPr>
              <a:t>o mais rápido possível para  APAE; </a:t>
            </a:r>
            <a:endParaRPr b="1" i="0" u="none" strike="noStrike" cap="none">
              <a:solidFill>
                <a:schemeClr val="lt1"/>
              </a:solidFill>
              <a:latin typeface="Calibri"/>
              <a:ea typeface="Calibri"/>
              <a:cs typeface="Calibri"/>
              <a:sym typeface="Calibri"/>
            </a:endParaRPr>
          </a:p>
          <a:p>
            <a:pPr marL="274320" marR="0" lvl="0" indent="-279400" algn="just" rtl="0">
              <a:lnSpc>
                <a:spcPct val="100000"/>
              </a:lnSpc>
              <a:spcBef>
                <a:spcPts val="600"/>
              </a:spcBef>
              <a:spcAft>
                <a:spcPts val="0"/>
              </a:spcAft>
              <a:buClr>
                <a:srgbClr val="FFFF00"/>
              </a:buClr>
              <a:buSzPts val="2000"/>
              <a:buFont typeface="Calibri"/>
              <a:buChar char="●"/>
            </a:pPr>
            <a:r>
              <a:rPr lang="pt-BR" b="1" i="0" u="none" strike="noStrike" cap="none">
                <a:solidFill>
                  <a:schemeClr val="lt1"/>
                </a:solidFill>
                <a:latin typeface="Calibri"/>
                <a:ea typeface="Calibri"/>
                <a:cs typeface="Calibri"/>
                <a:sym typeface="Calibri"/>
              </a:rPr>
              <a:t> Se as amostras não forem enviadas logo após ao processo de secagem, devem se</a:t>
            </a:r>
            <a:r>
              <a:rPr lang="pt-BR" b="1">
                <a:solidFill>
                  <a:schemeClr val="lt1"/>
                </a:solidFill>
                <a:latin typeface="Calibri"/>
                <a:ea typeface="Calibri"/>
                <a:cs typeface="Calibri"/>
                <a:sym typeface="Calibri"/>
              </a:rPr>
              <a:t>r</a:t>
            </a:r>
            <a:r>
              <a:rPr lang="pt-BR" b="1" i="0" u="none" strike="noStrike" cap="none">
                <a:solidFill>
                  <a:schemeClr val="lt1"/>
                </a:solidFill>
                <a:latin typeface="Calibri"/>
                <a:ea typeface="Calibri"/>
                <a:cs typeface="Calibri"/>
                <a:sym typeface="Calibri"/>
              </a:rPr>
              <a:t> empilhadas dentro do envelope resposta, devidamente registradas no controle de postagem para armazenamento em refrigerador, podendo ser utilizadas caixas de isopor ou térmica (</a:t>
            </a:r>
            <a:r>
              <a:rPr lang="pt-BR" b="1">
                <a:solidFill>
                  <a:schemeClr val="lt1"/>
                </a:solidFill>
                <a:latin typeface="Calibri"/>
                <a:ea typeface="Calibri"/>
                <a:cs typeface="Calibri"/>
                <a:sym typeface="Calibri"/>
              </a:rPr>
              <a:t>nunca em contato direto com </a:t>
            </a:r>
            <a:r>
              <a:rPr lang="pt-BR" b="1" i="0" u="none" strike="noStrike" cap="none">
                <a:solidFill>
                  <a:schemeClr val="lt1"/>
                </a:solidFill>
                <a:latin typeface="Calibri"/>
                <a:ea typeface="Calibri"/>
                <a:cs typeface="Calibri"/>
                <a:sym typeface="Calibri"/>
              </a:rPr>
              <a:t> gelo).   </a:t>
            </a:r>
            <a:endParaRPr i="0" u="none" strike="noStrike" cap="none">
              <a:solidFill>
                <a:srgbClr val="0F486F"/>
              </a:solidFill>
              <a:latin typeface="Calibri"/>
              <a:ea typeface="Calibri"/>
              <a:cs typeface="Calibri"/>
              <a:sym typeface="Calibri"/>
            </a:endParaRPr>
          </a:p>
          <a:p>
            <a:pPr marL="274320" marR="0" lvl="0" indent="-152400" algn="just" rtl="0">
              <a:lnSpc>
                <a:spcPct val="100000"/>
              </a:lnSpc>
              <a:spcBef>
                <a:spcPts val="600"/>
              </a:spcBef>
              <a:spcAft>
                <a:spcPts val="0"/>
              </a:spcAft>
              <a:buClr>
                <a:srgbClr val="FFFF00"/>
              </a:buClr>
              <a:buSzPts val="1920"/>
              <a:buFont typeface="Merriweather"/>
              <a:buNone/>
            </a:pPr>
            <a:endParaRPr b="1" i="0" u="none" strike="noStrike" cap="none">
              <a:solidFill>
                <a:schemeClr val="lt1"/>
              </a:solidFill>
              <a:latin typeface="Calibri"/>
              <a:ea typeface="Calibri"/>
              <a:cs typeface="Calibri"/>
              <a:sym typeface="Calibri"/>
            </a:endParaRPr>
          </a:p>
          <a:p>
            <a:pPr marL="274320" marR="0" lvl="0" indent="-279400" algn="just" rtl="0">
              <a:lnSpc>
                <a:spcPct val="100000"/>
              </a:lnSpc>
              <a:spcBef>
                <a:spcPts val="600"/>
              </a:spcBef>
              <a:spcAft>
                <a:spcPts val="0"/>
              </a:spcAft>
              <a:buClr>
                <a:srgbClr val="FFFF00"/>
              </a:buClr>
              <a:buSzPts val="2000"/>
              <a:buFont typeface="Calibri"/>
              <a:buChar char="●"/>
            </a:pPr>
            <a:r>
              <a:rPr lang="pt-BR" b="1" i="0" u="none" strike="noStrike" cap="none">
                <a:solidFill>
                  <a:schemeClr val="lt1"/>
                </a:solidFill>
                <a:latin typeface="Calibri"/>
                <a:ea typeface="Calibri"/>
                <a:cs typeface="Calibri"/>
                <a:sym typeface="Calibri"/>
              </a:rPr>
              <a:t>O acondicionamento destes envelopes na geladeira deve dar-se de forma a colocá-los em superfície limpa e afastados do congelador (2ºC a 8ºC), preferencialmente na terceira prateleira.</a:t>
            </a:r>
            <a:endParaRPr i="0" u="none" strike="noStrike" cap="none">
              <a:solidFill>
                <a:srgbClr val="0F486F"/>
              </a:solidFill>
              <a:latin typeface="Calibri"/>
              <a:ea typeface="Calibri"/>
              <a:cs typeface="Calibri"/>
              <a:sym typeface="Calibri"/>
            </a:endParaRPr>
          </a:p>
          <a:p>
            <a:pPr marL="274320" marR="0" lvl="0" indent="-152400" algn="just" rtl="0">
              <a:lnSpc>
                <a:spcPct val="100000"/>
              </a:lnSpc>
              <a:spcBef>
                <a:spcPts val="600"/>
              </a:spcBef>
              <a:spcAft>
                <a:spcPts val="0"/>
              </a:spcAft>
              <a:buClr>
                <a:srgbClr val="FFFF00"/>
              </a:buClr>
              <a:buSzPts val="1920"/>
              <a:buFont typeface="Merriweather"/>
              <a:buNone/>
            </a:pPr>
            <a:endParaRPr b="1" i="0" u="none" strike="noStrike" cap="none">
              <a:solidFill>
                <a:schemeClr val="lt1"/>
              </a:solidFill>
              <a:latin typeface="Calibri"/>
              <a:ea typeface="Calibri"/>
              <a:cs typeface="Calibri"/>
              <a:sym typeface="Calibri"/>
            </a:endParaRPr>
          </a:p>
          <a:p>
            <a:pPr marL="274320" marR="0" lvl="0" indent="-279400" algn="just" rtl="0">
              <a:lnSpc>
                <a:spcPct val="100000"/>
              </a:lnSpc>
              <a:spcBef>
                <a:spcPts val="600"/>
              </a:spcBef>
              <a:spcAft>
                <a:spcPts val="0"/>
              </a:spcAft>
              <a:buClr>
                <a:srgbClr val="FFFF00"/>
              </a:buClr>
              <a:buSzPts val="2000"/>
              <a:buFont typeface="Calibri"/>
              <a:buChar char="●"/>
            </a:pPr>
            <a:r>
              <a:rPr lang="pt-BR" b="1" i="0" u="none" strike="noStrike" cap="none">
                <a:solidFill>
                  <a:schemeClr val="lt1"/>
                </a:solidFill>
                <a:latin typeface="Calibri"/>
                <a:ea typeface="Calibri"/>
                <a:cs typeface="Calibri"/>
                <a:sym typeface="Calibri"/>
              </a:rPr>
              <a:t>O envelope com o papel filtro deve ficar na vertical ou horizontal na superfície da geladeira. NUNCA deixá-lo dobrado, côncavo ou convexo.</a:t>
            </a:r>
            <a:endParaRPr i="0" u="none" strike="noStrike" cap="none">
              <a:solidFill>
                <a:srgbClr val="0F486F"/>
              </a:solidFill>
              <a:latin typeface="Calibri"/>
              <a:ea typeface="Calibri"/>
              <a:cs typeface="Calibri"/>
              <a:sym typeface="Calibri"/>
            </a:endParaRPr>
          </a:p>
          <a:p>
            <a:pPr marL="274320" marR="0" lvl="0" indent="-121920" algn="just" rtl="0">
              <a:lnSpc>
                <a:spcPct val="100000"/>
              </a:lnSpc>
              <a:spcBef>
                <a:spcPts val="600"/>
              </a:spcBef>
              <a:spcAft>
                <a:spcPts val="0"/>
              </a:spcAft>
              <a:buClr>
                <a:srgbClr val="FFFF00"/>
              </a:buClr>
              <a:buSzPts val="2400"/>
              <a:buFont typeface="Merriweather"/>
              <a:buNone/>
            </a:pPr>
            <a:endParaRPr i="0" u="none" strike="noStrike" cap="none">
              <a:solidFill>
                <a:schemeClr val="dk1"/>
              </a:solidFill>
              <a:latin typeface="Calibri"/>
              <a:ea typeface="Calibri"/>
              <a:cs typeface="Calibri"/>
              <a:sym typeface="Calibri"/>
            </a:endParaRPr>
          </a:p>
          <a:p>
            <a:pPr marL="274320" marR="0" lvl="0" indent="-153670" algn="just" rtl="0">
              <a:lnSpc>
                <a:spcPct val="100000"/>
              </a:lnSpc>
              <a:spcBef>
                <a:spcPts val="600"/>
              </a:spcBef>
              <a:spcAft>
                <a:spcPts val="0"/>
              </a:spcAft>
              <a:buClr>
                <a:schemeClr val="accent3"/>
              </a:buClr>
              <a:buSzPts val="1900"/>
              <a:buFont typeface="Merriweather"/>
              <a:buNone/>
            </a:pPr>
            <a:endParaRPr i="0" u="none" strike="noStrike" cap="none">
              <a:solidFill>
                <a:schemeClr val="dk1"/>
              </a:solidFill>
              <a:latin typeface="Calibri"/>
              <a:ea typeface="Calibri"/>
              <a:cs typeface="Calibri"/>
              <a:sym typeface="Calibri"/>
            </a:endParaRPr>
          </a:p>
          <a:p>
            <a:pPr marL="274320" marR="0" lvl="0" indent="-274320" algn="l" rtl="0">
              <a:lnSpc>
                <a:spcPct val="100000"/>
              </a:lnSpc>
              <a:spcBef>
                <a:spcPts val="1120"/>
              </a:spcBef>
              <a:spcAft>
                <a:spcPts val="0"/>
              </a:spcAft>
              <a:buClr>
                <a:schemeClr val="accent3"/>
              </a:buClr>
              <a:buSzPts val="1600"/>
              <a:buFont typeface="Merriweather"/>
              <a:buNone/>
            </a:pPr>
            <a:endParaRPr sz="2000" b="0" i="0" u="none" strike="noStrike" cap="none">
              <a:solidFill>
                <a:schemeClr val="dk1"/>
              </a:solidFill>
              <a:latin typeface="Century Gothic"/>
              <a:ea typeface="Century Gothic"/>
              <a:cs typeface="Century Gothic"/>
              <a:sym typeface="Century Gothic"/>
            </a:endParaRPr>
          </a:p>
        </p:txBody>
      </p:sp>
    </p:spTree>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Shape 613"/>
          <p:cNvSpPr/>
          <p:nvPr/>
        </p:nvSpPr>
        <p:spPr>
          <a:xfrm rot="10800000">
            <a:off x="762000" y="2286000"/>
            <a:ext cx="7705724" cy="3529013"/>
          </a:xfrm>
          <a:prstGeom prst="rect">
            <a:avLst/>
          </a:prstGeom>
          <a:noFill/>
          <a:ln w="57150" cap="flat" cmpd="sng">
            <a:solidFill>
              <a:schemeClr val="dk1"/>
            </a:solidFill>
            <a:prstDash val="dot"/>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Source Sans Pro"/>
              <a:ea typeface="Source Sans Pro"/>
              <a:cs typeface="Source Sans Pro"/>
              <a:sym typeface="Source Sans Pro"/>
            </a:endParaRPr>
          </a:p>
        </p:txBody>
      </p:sp>
      <p:sp>
        <p:nvSpPr>
          <p:cNvPr id="614" name="Shape 614"/>
          <p:cNvSpPr txBox="1">
            <a:spLocks noGrp="1"/>
          </p:cNvSpPr>
          <p:nvPr>
            <p:ph type="title"/>
          </p:nvPr>
        </p:nvSpPr>
        <p:spPr>
          <a:xfrm>
            <a:off x="467544" y="332656"/>
            <a:ext cx="8229600" cy="1344762"/>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rgbClr val="0075A2"/>
              </a:buClr>
              <a:buSzPts val="900"/>
              <a:buFont typeface="Calibri"/>
              <a:buNone/>
            </a:pPr>
            <a:r>
              <a:rPr lang="pt-BR" sz="3600" b="1" i="0" u="none" strike="noStrike" cap="none">
                <a:solidFill>
                  <a:srgbClr val="002060"/>
                </a:solidFill>
                <a:latin typeface="Calibri"/>
                <a:ea typeface="Calibri"/>
                <a:cs typeface="Calibri"/>
                <a:sym typeface="Calibri"/>
              </a:rPr>
              <a:t>Maneira correta de colocar os cartões de papel-filtro em sacos plásticos</a:t>
            </a:r>
            <a:endParaRPr sz="3200" b="0" i="0" u="none" strike="noStrike" cap="none">
              <a:solidFill>
                <a:schemeClr val="lt1"/>
              </a:solidFill>
              <a:latin typeface="Century Gothic"/>
              <a:ea typeface="Century Gothic"/>
              <a:cs typeface="Century Gothic"/>
              <a:sym typeface="Century Gothic"/>
            </a:endParaRPr>
          </a:p>
        </p:txBody>
      </p:sp>
      <p:grpSp>
        <p:nvGrpSpPr>
          <p:cNvPr id="615" name="Shape 615"/>
          <p:cNvGrpSpPr/>
          <p:nvPr/>
        </p:nvGrpSpPr>
        <p:grpSpPr>
          <a:xfrm>
            <a:off x="914399" y="2819399"/>
            <a:ext cx="7407275" cy="2640012"/>
            <a:chOff x="914399" y="2819399"/>
            <a:chExt cx="7407275" cy="2640012"/>
          </a:xfrm>
        </p:grpSpPr>
        <p:grpSp>
          <p:nvGrpSpPr>
            <p:cNvPr id="616" name="Shape 616"/>
            <p:cNvGrpSpPr/>
            <p:nvPr/>
          </p:nvGrpSpPr>
          <p:grpSpPr>
            <a:xfrm>
              <a:off x="914399" y="2819399"/>
              <a:ext cx="7407275" cy="2640012"/>
              <a:chOff x="546" y="1327"/>
              <a:chExt cx="4666" cy="1662"/>
            </a:xfrm>
          </p:grpSpPr>
          <p:pic>
            <p:nvPicPr>
              <p:cNvPr id="617" name="Shape 617"/>
              <p:cNvPicPr preferRelativeResize="0"/>
              <p:nvPr/>
            </p:nvPicPr>
            <p:blipFill rotWithShape="1">
              <a:blip r:embed="rId3">
                <a:alphaModFix/>
              </a:blip>
              <a:srcRect/>
              <a:stretch/>
            </p:blipFill>
            <p:spPr>
              <a:xfrm>
                <a:off x="546" y="1327"/>
                <a:ext cx="4666" cy="1662"/>
              </a:xfrm>
              <a:prstGeom prst="rect">
                <a:avLst/>
              </a:prstGeom>
              <a:noFill/>
              <a:ln>
                <a:noFill/>
              </a:ln>
            </p:spPr>
          </p:pic>
          <p:sp>
            <p:nvSpPr>
              <p:cNvPr id="618" name="Shape 618"/>
              <p:cNvSpPr/>
              <p:nvPr/>
            </p:nvSpPr>
            <p:spPr>
              <a:xfrm>
                <a:off x="611" y="1343"/>
                <a:ext cx="362" cy="361"/>
              </a:xfrm>
              <a:prstGeom prst="ellipse">
                <a:avLst/>
              </a:prstGeom>
              <a:solidFill>
                <a:srgbClr val="990033"/>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Source Sans Pro"/>
                  <a:ea typeface="Source Sans Pro"/>
                  <a:cs typeface="Source Sans Pro"/>
                  <a:sym typeface="Source Sans Pro"/>
                </a:endParaRPr>
              </a:p>
            </p:txBody>
          </p:sp>
          <p:sp>
            <p:nvSpPr>
              <p:cNvPr id="619" name="Shape 619"/>
              <p:cNvSpPr/>
              <p:nvPr/>
            </p:nvSpPr>
            <p:spPr>
              <a:xfrm>
                <a:off x="611" y="1752"/>
                <a:ext cx="362" cy="361"/>
              </a:xfrm>
              <a:prstGeom prst="ellipse">
                <a:avLst/>
              </a:prstGeom>
              <a:solidFill>
                <a:srgbClr val="990033"/>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Source Sans Pro"/>
                  <a:ea typeface="Source Sans Pro"/>
                  <a:cs typeface="Source Sans Pro"/>
                  <a:sym typeface="Source Sans Pro"/>
                </a:endParaRPr>
              </a:p>
            </p:txBody>
          </p:sp>
          <p:sp>
            <p:nvSpPr>
              <p:cNvPr id="620" name="Shape 620"/>
              <p:cNvSpPr/>
              <p:nvPr/>
            </p:nvSpPr>
            <p:spPr>
              <a:xfrm>
                <a:off x="611" y="2160"/>
                <a:ext cx="362" cy="361"/>
              </a:xfrm>
              <a:prstGeom prst="ellipse">
                <a:avLst/>
              </a:prstGeom>
              <a:solidFill>
                <a:srgbClr val="990033"/>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Source Sans Pro"/>
                  <a:ea typeface="Source Sans Pro"/>
                  <a:cs typeface="Source Sans Pro"/>
                  <a:sym typeface="Source Sans Pro"/>
                </a:endParaRPr>
              </a:p>
            </p:txBody>
          </p:sp>
          <p:sp>
            <p:nvSpPr>
              <p:cNvPr id="621" name="Shape 621"/>
              <p:cNvSpPr/>
              <p:nvPr/>
            </p:nvSpPr>
            <p:spPr>
              <a:xfrm>
                <a:off x="611" y="2568"/>
                <a:ext cx="362" cy="361"/>
              </a:xfrm>
              <a:prstGeom prst="ellipse">
                <a:avLst/>
              </a:prstGeom>
              <a:solidFill>
                <a:srgbClr val="990033"/>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Source Sans Pro"/>
                  <a:ea typeface="Source Sans Pro"/>
                  <a:cs typeface="Source Sans Pro"/>
                  <a:sym typeface="Source Sans Pro"/>
                </a:endParaRPr>
              </a:p>
            </p:txBody>
          </p:sp>
        </p:grpSp>
        <p:cxnSp>
          <p:nvCxnSpPr>
            <p:cNvPr id="622" name="Shape 622"/>
            <p:cNvCxnSpPr/>
            <p:nvPr/>
          </p:nvCxnSpPr>
          <p:spPr>
            <a:xfrm>
              <a:off x="3131840" y="2852936"/>
              <a:ext cx="0" cy="2592288"/>
            </a:xfrm>
            <a:prstGeom prst="straightConnector1">
              <a:avLst/>
            </a:prstGeom>
            <a:noFill/>
            <a:ln w="9525" cap="rnd" cmpd="sng">
              <a:solidFill>
                <a:schemeClr val="lt1"/>
              </a:solidFill>
              <a:prstDash val="dash"/>
              <a:round/>
              <a:headEnd type="none" w="sm" len="sm"/>
              <a:tailEnd type="none" w="sm" len="sm"/>
            </a:ln>
          </p:spPr>
        </p:cxn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15"/>
                                        </p:tgtEl>
                                        <p:attrNameLst>
                                          <p:attrName>style.visibility</p:attrName>
                                        </p:attrNameLst>
                                      </p:cBhvr>
                                      <p:to>
                                        <p:strVal val="visible"/>
                                      </p:to>
                                    </p:set>
                                    <p:anim calcmode="lin" valueType="num">
                                      <p:cBhvr additive="base">
                                        <p:cTn id="7" dur="3000"/>
                                        <p:tgtEl>
                                          <p:spTgt spid="61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5" y="840189"/>
            <a:ext cx="8229600" cy="651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3399"/>
              </a:buClr>
              <a:buSzPts val="3600"/>
              <a:buFont typeface="Century Gothic"/>
              <a:buNone/>
            </a:pPr>
            <a:r>
              <a:rPr lang="pt-BR" sz="3600" b="1" i="0" u="none" strike="noStrike" cap="none">
                <a:solidFill>
                  <a:srgbClr val="003399"/>
                </a:solidFill>
                <a:latin typeface="Century Gothic"/>
                <a:ea typeface="Century Gothic"/>
                <a:cs typeface="Century Gothic"/>
                <a:sym typeface="Century Gothic"/>
              </a:rPr>
              <a:t>O QUE É TRIAGEM NEONATAL?</a:t>
            </a:r>
            <a:endParaRPr sz="3200" b="0" i="0" u="none" strike="noStrike" cap="none">
              <a:solidFill>
                <a:schemeClr val="lt1"/>
              </a:solidFill>
              <a:latin typeface="Century Gothic"/>
              <a:ea typeface="Century Gothic"/>
              <a:cs typeface="Century Gothic"/>
              <a:sym typeface="Century Gothic"/>
            </a:endParaRPr>
          </a:p>
        </p:txBody>
      </p:sp>
      <p:sp>
        <p:nvSpPr>
          <p:cNvPr id="193" name="Shape 193"/>
          <p:cNvSpPr txBox="1">
            <a:spLocks noGrp="1"/>
          </p:cNvSpPr>
          <p:nvPr>
            <p:ph type="body" idx="1"/>
          </p:nvPr>
        </p:nvSpPr>
        <p:spPr>
          <a:xfrm>
            <a:off x="98925" y="1804425"/>
            <a:ext cx="9045000" cy="3779100"/>
          </a:xfrm>
          <a:prstGeom prst="rect">
            <a:avLst/>
          </a:prstGeom>
          <a:noFill/>
          <a:ln>
            <a:noFill/>
          </a:ln>
        </p:spPr>
        <p:txBody>
          <a:bodyPr spcFirstLastPara="1" wrap="square" lIns="91425" tIns="45700" rIns="91425" bIns="45700" anchor="ctr" anchorCtr="0">
            <a:noAutofit/>
          </a:bodyPr>
          <a:lstStyle/>
          <a:p>
            <a:pPr marL="285750" marR="0" lvl="0" indent="-237490" algn="just" rtl="0">
              <a:lnSpc>
                <a:spcPct val="80000"/>
              </a:lnSpc>
              <a:spcBef>
                <a:spcPts val="0"/>
              </a:spcBef>
              <a:spcAft>
                <a:spcPts val="0"/>
              </a:spcAft>
              <a:buClr>
                <a:schemeClr val="lt1"/>
              </a:buClr>
              <a:buSzPts val="760"/>
              <a:buFont typeface="Noto Sans Symbols"/>
              <a:buNone/>
            </a:pPr>
            <a:endParaRPr sz="950" b="0" i="0" u="none" strike="noStrike" cap="none">
              <a:solidFill>
                <a:srgbClr val="002060"/>
              </a:solidFill>
              <a:latin typeface="Calibri"/>
              <a:ea typeface="Calibri"/>
              <a:cs typeface="Calibri"/>
              <a:sym typeface="Calibri"/>
            </a:endParaRPr>
          </a:p>
          <a:p>
            <a:pPr marL="285750" marR="0" lvl="0" indent="-321119" algn="just" rtl="0">
              <a:lnSpc>
                <a:spcPct val="80000"/>
              </a:lnSpc>
              <a:spcBef>
                <a:spcPts val="961"/>
              </a:spcBef>
              <a:spcAft>
                <a:spcPts val="0"/>
              </a:spcAft>
              <a:buClr>
                <a:srgbClr val="520641"/>
              </a:buClr>
              <a:buSzPts val="2000"/>
              <a:buFont typeface="Noto Sans Symbols"/>
              <a:buChar char="▶"/>
            </a:pPr>
            <a:r>
              <a:rPr lang="pt-BR" b="1" i="0" u="none" strike="noStrike" cap="none">
                <a:solidFill>
                  <a:schemeClr val="lt1"/>
                </a:solidFill>
                <a:latin typeface="Century Gothic"/>
                <a:ea typeface="Century Gothic"/>
                <a:cs typeface="Century Gothic"/>
                <a:sym typeface="Century Gothic"/>
              </a:rPr>
              <a:t>É uma ação preventiva que permite fazer o diagnóstico de diversas doenças congênitas ou infecciosas, assintomáticas no período neonatal, a tempo de se interferir no curso da doença, permitindo, desta forma , a instituição do tratamento precoce específico e a diminuição ou eliminação das sequelas associadas à cada doença.</a:t>
            </a:r>
            <a:endParaRPr b="0" i="0" u="none" strike="noStrike" cap="none">
              <a:solidFill>
                <a:srgbClr val="0F486F"/>
              </a:solidFill>
              <a:latin typeface="Century Gothic"/>
              <a:ea typeface="Century Gothic"/>
              <a:cs typeface="Century Gothic"/>
              <a:sym typeface="Century Gothic"/>
            </a:endParaRPr>
          </a:p>
          <a:p>
            <a:pPr marL="0" marR="0" lvl="0" indent="0" algn="just" rtl="0">
              <a:lnSpc>
                <a:spcPct val="80000"/>
              </a:lnSpc>
              <a:spcBef>
                <a:spcPts val="942"/>
              </a:spcBef>
              <a:spcAft>
                <a:spcPts val="0"/>
              </a:spcAft>
              <a:buClr>
                <a:schemeClr val="lt1"/>
              </a:buClr>
              <a:buSzPts val="1368"/>
              <a:buFont typeface="Noto Sans Symbols"/>
              <a:buNone/>
            </a:pPr>
            <a:endParaRPr b="1" i="0" u="none" strike="noStrike" cap="none">
              <a:solidFill>
                <a:srgbClr val="002060"/>
              </a:solidFill>
              <a:latin typeface="Century Gothic"/>
              <a:ea typeface="Century Gothic"/>
              <a:cs typeface="Century Gothic"/>
              <a:sym typeface="Century Gothic"/>
            </a:endParaRPr>
          </a:p>
          <a:p>
            <a:pPr marL="0" marR="0" lvl="0" indent="0" algn="just" rtl="0">
              <a:lnSpc>
                <a:spcPct val="80000"/>
              </a:lnSpc>
              <a:spcBef>
                <a:spcPts val="923"/>
              </a:spcBef>
              <a:spcAft>
                <a:spcPts val="0"/>
              </a:spcAft>
              <a:buClr>
                <a:srgbClr val="520641"/>
              </a:buClr>
              <a:buSzPts val="1292"/>
              <a:buFont typeface="Noto Sans Symbols"/>
              <a:buNone/>
            </a:pPr>
            <a:r>
              <a:rPr lang="pt-BR" sz="1615" b="1" i="0" u="none" strike="noStrike" cap="none">
                <a:solidFill>
                  <a:srgbClr val="002060"/>
                </a:solidFill>
                <a:latin typeface="Century Gothic"/>
                <a:ea typeface="Century Gothic"/>
                <a:cs typeface="Century Gothic"/>
                <a:sym typeface="Century Gothic"/>
              </a:rPr>
              <a:t> </a:t>
            </a:r>
            <a:r>
              <a:rPr lang="pt-BR" b="1" i="0" u="none" strike="noStrike" cap="none">
                <a:solidFill>
                  <a:srgbClr val="002060"/>
                </a:solidFill>
                <a:latin typeface="Century Gothic"/>
                <a:ea typeface="Century Gothic"/>
                <a:cs typeface="Century Gothic"/>
                <a:sym typeface="Century Gothic"/>
              </a:rPr>
              <a:t>Exames de Triagem Neonatal: </a:t>
            </a:r>
            <a:endParaRPr b="0" i="0" u="none" strike="noStrike" cap="none">
              <a:solidFill>
                <a:srgbClr val="0F486F"/>
              </a:solidFill>
              <a:latin typeface="Century Gothic"/>
              <a:ea typeface="Century Gothic"/>
              <a:cs typeface="Century Gothic"/>
              <a:sym typeface="Century Gothic"/>
            </a:endParaRPr>
          </a:p>
          <a:p>
            <a:pPr marL="0" marR="0" lvl="0" indent="0" algn="l" rtl="0">
              <a:lnSpc>
                <a:spcPct val="80000"/>
              </a:lnSpc>
              <a:spcBef>
                <a:spcPts val="923"/>
              </a:spcBef>
              <a:spcAft>
                <a:spcPts val="0"/>
              </a:spcAft>
              <a:buClr>
                <a:schemeClr val="lt1"/>
              </a:buClr>
              <a:buSzPts val="1292"/>
              <a:buFont typeface="Noto Sans Symbols"/>
              <a:buNone/>
            </a:pPr>
            <a:r>
              <a:rPr lang="pt-BR" b="1" i="0" u="none" strike="noStrike" cap="none">
                <a:solidFill>
                  <a:srgbClr val="002060"/>
                </a:solidFill>
                <a:latin typeface="Century Gothic"/>
                <a:ea typeface="Century Gothic"/>
                <a:cs typeface="Century Gothic"/>
                <a:sym typeface="Century Gothic"/>
              </a:rPr>
              <a:t> </a:t>
            </a:r>
            <a:r>
              <a:rPr lang="pt-BR" b="1" i="0" u="none" strike="noStrike" cap="none">
                <a:solidFill>
                  <a:schemeClr val="lt1"/>
                </a:solidFill>
                <a:latin typeface="Century Gothic"/>
                <a:ea typeface="Century Gothic"/>
                <a:cs typeface="Century Gothic"/>
                <a:sym typeface="Century Gothic"/>
              </a:rPr>
              <a:t>- Biológica – Teste do Pezinho</a:t>
            </a:r>
            <a:endParaRPr b="0" i="0" u="none" strike="noStrike" cap="none">
              <a:solidFill>
                <a:srgbClr val="0F486F"/>
              </a:solidFill>
              <a:latin typeface="Century Gothic"/>
              <a:ea typeface="Century Gothic"/>
              <a:cs typeface="Century Gothic"/>
              <a:sym typeface="Century Gothic"/>
            </a:endParaRPr>
          </a:p>
          <a:p>
            <a:pPr marL="0" marR="0" lvl="0" indent="0" algn="l" rtl="0">
              <a:lnSpc>
                <a:spcPct val="80000"/>
              </a:lnSpc>
              <a:spcBef>
                <a:spcPts val="923"/>
              </a:spcBef>
              <a:spcAft>
                <a:spcPts val="0"/>
              </a:spcAft>
              <a:buClr>
                <a:schemeClr val="lt1"/>
              </a:buClr>
              <a:buSzPts val="1292"/>
              <a:buFont typeface="Noto Sans Symbols"/>
              <a:buNone/>
            </a:pPr>
            <a:r>
              <a:rPr lang="pt-BR" b="1" i="0" u="none" strike="noStrike" cap="none">
                <a:solidFill>
                  <a:schemeClr val="lt1"/>
                </a:solidFill>
                <a:latin typeface="Century Gothic"/>
                <a:ea typeface="Century Gothic"/>
                <a:cs typeface="Century Gothic"/>
                <a:sym typeface="Century Gothic"/>
              </a:rPr>
              <a:t> -  Auditiva – Teste da Orelhinha</a:t>
            </a:r>
            <a:endParaRPr b="0" i="0" u="none" strike="noStrike" cap="none">
              <a:solidFill>
                <a:srgbClr val="0F486F"/>
              </a:solidFill>
              <a:latin typeface="Century Gothic"/>
              <a:ea typeface="Century Gothic"/>
              <a:cs typeface="Century Gothic"/>
              <a:sym typeface="Century Gothic"/>
            </a:endParaRPr>
          </a:p>
          <a:p>
            <a:pPr marL="0" marR="0" lvl="0" indent="0" algn="l" rtl="0">
              <a:lnSpc>
                <a:spcPct val="80000"/>
              </a:lnSpc>
              <a:spcBef>
                <a:spcPts val="923"/>
              </a:spcBef>
              <a:spcAft>
                <a:spcPts val="0"/>
              </a:spcAft>
              <a:buClr>
                <a:schemeClr val="lt1"/>
              </a:buClr>
              <a:buSzPts val="1292"/>
              <a:buFont typeface="Noto Sans Symbols"/>
              <a:buNone/>
            </a:pPr>
            <a:r>
              <a:rPr lang="pt-BR" b="1" i="0" u="none" strike="noStrike" cap="none">
                <a:solidFill>
                  <a:schemeClr val="lt1"/>
                </a:solidFill>
                <a:latin typeface="Century Gothic"/>
                <a:ea typeface="Century Gothic"/>
                <a:cs typeface="Century Gothic"/>
                <a:sym typeface="Century Gothic"/>
              </a:rPr>
              <a:t> - Ocular – Teste do Olhinho</a:t>
            </a:r>
            <a:endParaRPr b="0" i="0" u="none" strike="noStrike" cap="none">
              <a:solidFill>
                <a:srgbClr val="0F486F"/>
              </a:solidFill>
              <a:latin typeface="Century Gothic"/>
              <a:ea typeface="Century Gothic"/>
              <a:cs typeface="Century Gothic"/>
              <a:sym typeface="Century Gothic"/>
            </a:endParaRPr>
          </a:p>
          <a:p>
            <a:pPr marL="0" marR="0" lvl="0" indent="0" algn="l" rtl="0">
              <a:lnSpc>
                <a:spcPct val="80000"/>
              </a:lnSpc>
              <a:spcBef>
                <a:spcPts val="923"/>
              </a:spcBef>
              <a:spcAft>
                <a:spcPts val="0"/>
              </a:spcAft>
              <a:buClr>
                <a:schemeClr val="lt1"/>
              </a:buClr>
              <a:buSzPts val="1292"/>
              <a:buFont typeface="Noto Sans Symbols"/>
              <a:buNone/>
            </a:pPr>
            <a:r>
              <a:rPr lang="pt-BR" b="1" i="0" u="none" strike="noStrike" cap="none">
                <a:solidFill>
                  <a:schemeClr val="lt1"/>
                </a:solidFill>
                <a:latin typeface="Century Gothic"/>
                <a:ea typeface="Century Gothic"/>
                <a:cs typeface="Century Gothic"/>
                <a:sym typeface="Century Gothic"/>
              </a:rPr>
              <a:t>- Oximetria de Pulso – Teste do Coraçãozinho </a:t>
            </a:r>
            <a:endParaRPr b="0" i="0" u="none" strike="noStrike" cap="none">
              <a:solidFill>
                <a:srgbClr val="0F486F"/>
              </a:solidFill>
              <a:latin typeface="Century Gothic"/>
              <a:ea typeface="Century Gothic"/>
              <a:cs typeface="Century Gothic"/>
              <a:sym typeface="Century Gothic"/>
            </a:endParaRPr>
          </a:p>
          <a:p>
            <a:pPr marL="285750" marR="0" lvl="0" indent="-227838" algn="just" rtl="0">
              <a:lnSpc>
                <a:spcPct val="80000"/>
              </a:lnSpc>
              <a:spcBef>
                <a:spcPts val="828"/>
              </a:spcBef>
              <a:spcAft>
                <a:spcPts val="0"/>
              </a:spcAft>
              <a:buClr>
                <a:schemeClr val="lt1"/>
              </a:buClr>
              <a:buSzPts val="912"/>
              <a:buFont typeface="Noto Sans Symbols"/>
              <a:buNone/>
            </a:pPr>
            <a:endParaRPr sz="1140" b="1" i="0" u="none" strike="noStrike" cap="none">
              <a:solidFill>
                <a:schemeClr val="lt1"/>
              </a:solidFill>
              <a:latin typeface="Calibri"/>
              <a:ea typeface="Calibri"/>
              <a:cs typeface="Calibri"/>
              <a:sym typeface="Calibri"/>
            </a:endParaRPr>
          </a:p>
          <a:p>
            <a:pPr marL="285750" marR="0" lvl="0" indent="-237490" algn="just" rtl="0">
              <a:lnSpc>
                <a:spcPct val="80000"/>
              </a:lnSpc>
              <a:spcBef>
                <a:spcPts val="790"/>
              </a:spcBef>
              <a:spcAft>
                <a:spcPts val="0"/>
              </a:spcAft>
              <a:buClr>
                <a:schemeClr val="lt1"/>
              </a:buClr>
              <a:buSzPts val="760"/>
              <a:buFont typeface="Noto Sans Symbols"/>
              <a:buNone/>
            </a:pPr>
            <a:endParaRPr sz="950" b="0" i="0" u="none" strike="noStrike" cap="none">
              <a:solidFill>
                <a:srgbClr val="0F486F"/>
              </a:solidFill>
              <a:latin typeface="Calibri"/>
              <a:ea typeface="Calibri"/>
              <a:cs typeface="Calibri"/>
              <a:sym typeface="Calibri"/>
            </a:endParaRPr>
          </a:p>
        </p:txBody>
      </p:sp>
      <p:sp>
        <p:nvSpPr>
          <p:cNvPr id="194" name="Shape 194"/>
          <p:cNvSpPr/>
          <p:nvPr/>
        </p:nvSpPr>
        <p:spPr>
          <a:xfrm>
            <a:off x="0" y="0"/>
            <a:ext cx="9144000" cy="738664"/>
          </a:xfrm>
          <a:prstGeom prst="rect">
            <a:avLst/>
          </a:prstGeom>
          <a:solidFill>
            <a:srgbClr val="00206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Arial"/>
                <a:ea typeface="Arial"/>
                <a:cs typeface="Arial"/>
                <a:sym typeface="Arial"/>
              </a:rPr>
              <a:t>Secretaria Municipal de Saúde</a:t>
            </a:r>
            <a:endParaRPr sz="14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Arial"/>
                <a:ea typeface="Arial"/>
                <a:cs typeface="Arial"/>
                <a:sym typeface="Arial"/>
              </a:rPr>
              <a:t>Coordenação de Área Programática 3.1 ( CAP 3.1)</a:t>
            </a:r>
            <a:endParaRPr sz="14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a:solidFill>
                  <a:schemeClr val="lt1"/>
                </a:solidFill>
                <a:latin typeface="Arial"/>
                <a:ea typeface="Arial"/>
                <a:cs typeface="Arial"/>
                <a:sym typeface="Arial"/>
              </a:rPr>
              <a:t>Divisão de Ações e Programas de Saúde ( DAPS)</a:t>
            </a:r>
            <a:endParaRPr sz="1400" b="0" i="0" u="none" strike="noStrike" cap="none">
              <a:solidFill>
                <a:schemeClr val="lt1"/>
              </a:solidFill>
              <a:latin typeface="Century Gothic"/>
              <a:ea typeface="Century Gothic"/>
              <a:cs typeface="Century Gothic"/>
              <a:sym typeface="Century Gothic"/>
            </a:endParaRPr>
          </a:p>
        </p:txBody>
      </p:sp>
      <p:sp>
        <p:nvSpPr>
          <p:cNvPr id="195" name="Shape 195"/>
          <p:cNvSpPr/>
          <p:nvPr/>
        </p:nvSpPr>
        <p:spPr>
          <a:xfrm>
            <a:off x="0" y="6493622"/>
            <a:ext cx="9144000" cy="369332"/>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chemeClr val="lt1"/>
                </a:solidFill>
                <a:latin typeface="Century Gothic"/>
                <a:ea typeface="Century Gothic"/>
                <a:cs typeface="Century Gothic"/>
                <a:sym typeface="Century Gothic"/>
              </a:rPr>
              <a:t>            PREFEITURA DO RIO DE JANEIRO / SECRETARIA MUNICIPAL DE SAÚDE            </a:t>
            </a:r>
            <a:endParaRPr sz="1800" b="0" i="0" u="none" strike="noStrike" cap="none">
              <a:solidFill>
                <a:schemeClr val="lt1"/>
              </a:solidFill>
              <a:latin typeface="Century Gothic"/>
              <a:ea typeface="Century Gothic"/>
              <a:cs typeface="Century Gothic"/>
              <a:sym typeface="Century Gothic"/>
            </a:endParaRPr>
          </a:p>
        </p:txBody>
      </p:sp>
      <p:pic>
        <p:nvPicPr>
          <p:cNvPr id="196" name="Shape 196"/>
          <p:cNvPicPr preferRelativeResize="0"/>
          <p:nvPr/>
        </p:nvPicPr>
        <p:blipFill rotWithShape="1">
          <a:blip r:embed="rId3">
            <a:alphaModFix/>
          </a:blip>
          <a:srcRect l="13569" b="-13934"/>
          <a:stretch/>
        </p:blipFill>
        <p:spPr>
          <a:xfrm>
            <a:off x="6000675" y="3662950"/>
            <a:ext cx="3044325" cy="22503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Shape 627"/>
          <p:cNvSpPr txBox="1">
            <a:spLocks noGrp="1"/>
          </p:cNvSpPr>
          <p:nvPr>
            <p:ph type="title"/>
          </p:nvPr>
        </p:nvSpPr>
        <p:spPr>
          <a:xfrm>
            <a:off x="467543" y="620687"/>
            <a:ext cx="8229600" cy="636680"/>
          </a:xfrm>
          <a:prstGeom prst="rect">
            <a:avLst/>
          </a:prstGeom>
          <a:noFill/>
          <a:ln>
            <a:noFill/>
          </a:ln>
        </p:spPr>
        <p:txBody>
          <a:bodyPr spcFirstLastPara="1" wrap="square" lIns="0" tIns="45700" rIns="0" bIns="0" anchor="b" anchorCtr="0">
            <a:noAutofit/>
          </a:bodyPr>
          <a:lstStyle/>
          <a:p>
            <a:pPr marL="0" marR="0" lvl="0" indent="0" algn="ctr" rtl="0">
              <a:lnSpc>
                <a:spcPct val="100000"/>
              </a:lnSpc>
              <a:spcBef>
                <a:spcPts val="0"/>
              </a:spcBef>
              <a:spcAft>
                <a:spcPts val="0"/>
              </a:spcAft>
              <a:buClr>
                <a:schemeClr val="dk2"/>
              </a:buClr>
              <a:buSzPts val="1125"/>
              <a:buFont typeface="Calibri"/>
              <a:buNone/>
            </a:pPr>
            <a:r>
              <a:rPr lang="pt-BR" sz="4500" b="1" i="0" u="none" strike="noStrike" cap="none">
                <a:solidFill>
                  <a:srgbClr val="002060"/>
                </a:solidFill>
                <a:latin typeface="Calibri"/>
                <a:ea typeface="Calibri"/>
                <a:cs typeface="Calibri"/>
                <a:sym typeface="Calibri"/>
              </a:rPr>
              <a:t>Embalagem</a:t>
            </a:r>
            <a:endParaRPr sz="3200" b="0" i="0" u="none" strike="noStrike" cap="none">
              <a:solidFill>
                <a:schemeClr val="lt1"/>
              </a:solidFill>
              <a:latin typeface="Century Gothic"/>
              <a:ea typeface="Century Gothic"/>
              <a:cs typeface="Century Gothic"/>
              <a:sym typeface="Century Gothic"/>
            </a:endParaRPr>
          </a:p>
        </p:txBody>
      </p:sp>
      <p:pic>
        <p:nvPicPr>
          <p:cNvPr id="628" name="Shape 628"/>
          <p:cNvPicPr preferRelativeResize="0">
            <a:picLocks noGrp="1"/>
          </p:cNvPicPr>
          <p:nvPr>
            <p:ph type="body" idx="1"/>
          </p:nvPr>
        </p:nvPicPr>
        <p:blipFill rotWithShape="1">
          <a:blip r:embed="rId3">
            <a:alphaModFix/>
          </a:blip>
          <a:srcRect/>
          <a:stretch/>
        </p:blipFill>
        <p:spPr>
          <a:xfrm>
            <a:off x="395536" y="4005064"/>
            <a:ext cx="3960440" cy="2354219"/>
          </a:xfrm>
          <a:prstGeom prst="rect">
            <a:avLst/>
          </a:prstGeom>
          <a:noFill/>
          <a:ln>
            <a:noFill/>
          </a:ln>
        </p:spPr>
      </p:pic>
      <p:pic>
        <p:nvPicPr>
          <p:cNvPr id="629" name="Shape 629"/>
          <p:cNvPicPr preferRelativeResize="0">
            <a:picLocks noGrp="1"/>
          </p:cNvPicPr>
          <p:nvPr>
            <p:ph type="body" idx="2"/>
          </p:nvPr>
        </p:nvPicPr>
        <p:blipFill rotWithShape="1">
          <a:blip r:embed="rId4">
            <a:alphaModFix/>
          </a:blip>
          <a:srcRect/>
          <a:stretch/>
        </p:blipFill>
        <p:spPr>
          <a:xfrm>
            <a:off x="395536" y="1340767"/>
            <a:ext cx="3944434" cy="2314894"/>
          </a:xfrm>
          <a:prstGeom prst="rect">
            <a:avLst/>
          </a:prstGeom>
          <a:noFill/>
          <a:ln>
            <a:noFill/>
          </a:ln>
        </p:spPr>
      </p:pic>
      <p:pic>
        <p:nvPicPr>
          <p:cNvPr id="630" name="Shape 630"/>
          <p:cNvPicPr preferRelativeResize="0"/>
          <p:nvPr/>
        </p:nvPicPr>
        <p:blipFill rotWithShape="1">
          <a:blip r:embed="rId5">
            <a:alphaModFix/>
          </a:blip>
          <a:srcRect/>
          <a:stretch/>
        </p:blipFill>
        <p:spPr>
          <a:xfrm>
            <a:off x="4716016" y="4005064"/>
            <a:ext cx="4063380" cy="2376263"/>
          </a:xfrm>
          <a:prstGeom prst="rect">
            <a:avLst/>
          </a:prstGeom>
          <a:noFill/>
          <a:ln>
            <a:noFill/>
          </a:ln>
        </p:spPr>
      </p:pic>
      <p:sp>
        <p:nvSpPr>
          <p:cNvPr id="631" name="Shape 631"/>
          <p:cNvSpPr txBox="1"/>
          <p:nvPr/>
        </p:nvSpPr>
        <p:spPr>
          <a:xfrm>
            <a:off x="0" y="6581000"/>
            <a:ext cx="2987824" cy="276998"/>
          </a:xfrm>
          <a:prstGeom prst="rect">
            <a:avLst/>
          </a:prstGeom>
          <a:solidFill>
            <a:srgbClr val="84F0DA"/>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300"/>
              <a:buFont typeface="Merriweather"/>
              <a:buNone/>
            </a:pPr>
            <a:r>
              <a:rPr lang="pt-BR" sz="1200" b="0" i="0" u="none" strike="noStrike" cap="none">
                <a:solidFill>
                  <a:schemeClr val="dk1"/>
                </a:solidFill>
                <a:latin typeface="Merriweather"/>
                <a:ea typeface="Merriweather"/>
                <a:cs typeface="Merriweather"/>
                <a:sym typeface="Merriweather"/>
              </a:rPr>
              <a:t>Fotos: Sala da Coleta, NAN-IEDE 2014</a:t>
            </a:r>
            <a:endParaRPr sz="1400" b="0" i="0" u="none" strike="noStrike" cap="none">
              <a:solidFill>
                <a:srgbClr val="000000"/>
              </a:solidFill>
              <a:latin typeface="Arial"/>
              <a:ea typeface="Arial"/>
              <a:cs typeface="Arial"/>
              <a:sym typeface="Arial"/>
            </a:endParaRPr>
          </a:p>
        </p:txBody>
      </p:sp>
      <p:pic>
        <p:nvPicPr>
          <p:cNvPr id="632" name="Shape 632"/>
          <p:cNvPicPr preferRelativeResize="0"/>
          <p:nvPr/>
        </p:nvPicPr>
        <p:blipFill rotWithShape="1">
          <a:blip r:embed="rId6">
            <a:alphaModFix/>
          </a:blip>
          <a:srcRect/>
          <a:stretch/>
        </p:blipFill>
        <p:spPr>
          <a:xfrm rot="5400000">
            <a:off x="5541984" y="514799"/>
            <a:ext cx="2380511" cy="4032448"/>
          </a:xfrm>
          <a:prstGeom prst="rect">
            <a:avLst/>
          </a:prstGeom>
          <a:noFill/>
          <a:ln>
            <a:noFill/>
          </a:ln>
        </p:spPr>
      </p:pic>
    </p:spTree>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241176" y="125341"/>
            <a:ext cx="8373600" cy="72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240"/>
              <a:buFont typeface="Century Gothic"/>
              <a:buNone/>
            </a:pPr>
            <a:r>
              <a:rPr lang="pt-BR" sz="3240" b="0" i="0" u="none" strike="noStrike" cap="none">
                <a:solidFill>
                  <a:schemeClr val="lt1"/>
                </a:solidFill>
                <a:latin typeface="Century Gothic"/>
                <a:ea typeface="Century Gothic"/>
                <a:cs typeface="Century Gothic"/>
                <a:sym typeface="Century Gothic"/>
              </a:rPr>
              <a:t/>
            </a:r>
            <a:br>
              <a:rPr lang="pt-BR" sz="3240" b="0" i="0" u="none" strike="noStrike" cap="none">
                <a:solidFill>
                  <a:schemeClr val="lt1"/>
                </a:solidFill>
                <a:latin typeface="Century Gothic"/>
                <a:ea typeface="Century Gothic"/>
                <a:cs typeface="Century Gothic"/>
                <a:sym typeface="Century Gothic"/>
              </a:rPr>
            </a:br>
            <a:r>
              <a:rPr lang="pt-BR" sz="3240" b="0" i="0" u="none" strike="noStrike" cap="none">
                <a:solidFill>
                  <a:schemeClr val="lt1"/>
                </a:solidFill>
                <a:latin typeface="Century Gothic"/>
                <a:ea typeface="Century Gothic"/>
                <a:cs typeface="Century Gothic"/>
                <a:sym typeface="Century Gothic"/>
              </a:rPr>
              <a:t/>
            </a:r>
            <a:br>
              <a:rPr lang="pt-BR" sz="3240" b="0" i="0" u="none" strike="noStrike" cap="none">
                <a:solidFill>
                  <a:schemeClr val="lt1"/>
                </a:solidFill>
                <a:latin typeface="Century Gothic"/>
                <a:ea typeface="Century Gothic"/>
                <a:cs typeface="Century Gothic"/>
                <a:sym typeface="Century Gothic"/>
              </a:rPr>
            </a:br>
            <a:r>
              <a:rPr lang="pt-BR" sz="3240" b="1" i="0" u="none" strike="noStrike" cap="none">
                <a:solidFill>
                  <a:schemeClr val="dk2"/>
                </a:solidFill>
                <a:latin typeface="Calibri"/>
                <a:ea typeface="Calibri"/>
                <a:cs typeface="Calibri"/>
                <a:sym typeface="Calibri"/>
              </a:rPr>
              <a:t>FLUXOS</a:t>
            </a:r>
            <a:r>
              <a:rPr lang="pt-BR" sz="3240" i="0" u="none" strike="noStrike" cap="none">
                <a:solidFill>
                  <a:schemeClr val="dk2"/>
                </a:solidFill>
                <a:latin typeface="Calibri"/>
                <a:ea typeface="Calibri"/>
                <a:cs typeface="Calibri"/>
                <a:sym typeface="Calibri"/>
              </a:rPr>
              <a:t/>
            </a:r>
            <a:br>
              <a:rPr lang="pt-BR" sz="3240" i="0" u="none" strike="noStrike" cap="none">
                <a:solidFill>
                  <a:schemeClr val="dk2"/>
                </a:solidFill>
                <a:latin typeface="Calibri"/>
                <a:ea typeface="Calibri"/>
                <a:cs typeface="Calibri"/>
                <a:sym typeface="Calibri"/>
              </a:rPr>
            </a:br>
            <a:endParaRPr sz="3240" i="0" u="none" strike="noStrike" cap="none">
              <a:solidFill>
                <a:schemeClr val="dk2"/>
              </a:solidFill>
              <a:latin typeface="Calibri"/>
              <a:ea typeface="Calibri"/>
              <a:cs typeface="Calibri"/>
              <a:sym typeface="Calibri"/>
            </a:endParaRPr>
          </a:p>
        </p:txBody>
      </p:sp>
      <p:grpSp>
        <p:nvGrpSpPr>
          <p:cNvPr id="638" name="Shape 638"/>
          <p:cNvGrpSpPr/>
          <p:nvPr/>
        </p:nvGrpSpPr>
        <p:grpSpPr>
          <a:xfrm>
            <a:off x="1079608" y="1322462"/>
            <a:ext cx="6984777" cy="4438491"/>
            <a:chOff x="0" y="0"/>
            <a:chExt cx="6984777" cy="4438491"/>
          </a:xfrm>
        </p:grpSpPr>
        <p:sp>
          <p:nvSpPr>
            <p:cNvPr id="639" name="Shape 639"/>
            <p:cNvSpPr/>
            <p:nvPr/>
          </p:nvSpPr>
          <p:spPr>
            <a:xfrm>
              <a:off x="0" y="3975515"/>
              <a:ext cx="6984776" cy="462976"/>
            </a:xfrm>
            <a:prstGeom prst="rect">
              <a:avLst/>
            </a:prstGeom>
            <a:solidFill>
              <a:srgbClr val="520641"/>
            </a:solidFill>
            <a:ln w="127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Shape 640"/>
            <p:cNvSpPr txBox="1"/>
            <p:nvPr/>
          </p:nvSpPr>
          <p:spPr>
            <a:xfrm>
              <a:off x="0" y="3975515"/>
              <a:ext cx="6984776" cy="462976"/>
            </a:xfrm>
            <a:prstGeom prst="rect">
              <a:avLst/>
            </a:prstGeom>
            <a:noFill/>
            <a:ln>
              <a:noFill/>
            </a:ln>
          </p:spPr>
          <p:txBody>
            <a:bodyPr spcFirstLastPara="1" wrap="square" lIns="113775" tIns="113775" rIns="113775" bIns="113775" anchor="ctr" anchorCtr="0">
              <a:noAutofit/>
            </a:bodyPr>
            <a:lstStyle/>
            <a:p>
              <a:pPr marL="0" marR="0" lvl="0" indent="0" algn="ctr" rtl="0">
                <a:lnSpc>
                  <a:spcPct val="100000"/>
                </a:lnSpc>
                <a:spcBef>
                  <a:spcPts val="0"/>
                </a:spcBef>
                <a:spcAft>
                  <a:spcPts val="0"/>
                </a:spcAft>
                <a:buClr>
                  <a:schemeClr val="lt1"/>
                </a:buClr>
                <a:buSzPts val="1600"/>
                <a:buFont typeface="Century Gothic"/>
                <a:buNone/>
              </a:pPr>
              <a:endParaRPr sz="16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lt1"/>
                </a:buClr>
                <a:buSzPts val="1600"/>
                <a:buFont typeface="Century Gothic"/>
                <a:buNone/>
              </a:pPr>
              <a:r>
                <a:rPr lang="pt-BR" sz="1600" b="1" i="0" u="none" strike="noStrike" cap="none">
                  <a:solidFill>
                    <a:schemeClr val="lt1"/>
                  </a:solidFill>
                  <a:latin typeface="Century Gothic"/>
                  <a:ea typeface="Century Gothic"/>
                  <a:cs typeface="Century Gothic"/>
                  <a:sym typeface="Century Gothic"/>
                </a:rPr>
                <a:t>SUSPEITOS: Busca Ativa e Agendamento na APAE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1600"/>
                <a:buFont typeface="Century Gothic"/>
                <a:buNone/>
              </a:pPr>
              <a:endParaRPr sz="1600" b="1" i="0" u="none" strike="noStrike" cap="none">
                <a:solidFill>
                  <a:schemeClr val="lt1"/>
                </a:solidFill>
                <a:latin typeface="Century Gothic"/>
                <a:ea typeface="Century Gothic"/>
                <a:cs typeface="Century Gothic"/>
                <a:sym typeface="Century Gothic"/>
              </a:endParaRPr>
            </a:p>
          </p:txBody>
        </p:sp>
        <p:sp>
          <p:nvSpPr>
            <p:cNvPr id="641" name="Shape 641"/>
            <p:cNvSpPr/>
            <p:nvPr/>
          </p:nvSpPr>
          <p:spPr>
            <a:xfrm rot="10800000">
              <a:off x="0" y="3199558"/>
              <a:ext cx="6984776" cy="856312"/>
            </a:xfrm>
            <a:prstGeom prst="upArrowCallout">
              <a:avLst>
                <a:gd name="adj1" fmla="val 25000"/>
                <a:gd name="adj2" fmla="val 25000"/>
                <a:gd name="adj3" fmla="val 25000"/>
                <a:gd name="adj4" fmla="val 64977"/>
              </a:avLst>
            </a:prstGeom>
            <a:solidFill>
              <a:srgbClr val="520641"/>
            </a:solidFill>
            <a:ln w="127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Shape 642"/>
            <p:cNvSpPr txBox="1"/>
            <p:nvPr/>
          </p:nvSpPr>
          <p:spPr>
            <a:xfrm>
              <a:off x="0" y="3199558"/>
              <a:ext cx="6984776" cy="556406"/>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Century Gothic"/>
                <a:buNone/>
              </a:pPr>
              <a:r>
                <a:rPr lang="pt-BR" sz="1600" b="1" i="0" u="none" strike="noStrike" cap="none">
                  <a:solidFill>
                    <a:schemeClr val="lt1"/>
                  </a:solidFill>
                  <a:latin typeface="Century Gothic"/>
                  <a:ea typeface="Century Gothic"/>
                  <a:cs typeface="Century Gothic"/>
                  <a:sym typeface="Century Gothic"/>
                </a:rPr>
                <a:t>LIBERAÇÃO DOS RESULTADOS: Normais e Suspeitos </a:t>
              </a:r>
              <a:endParaRPr sz="1400" b="0" i="0" u="none" strike="noStrike" cap="none">
                <a:solidFill>
                  <a:srgbClr val="000000"/>
                </a:solidFill>
                <a:latin typeface="Arial"/>
                <a:ea typeface="Arial"/>
                <a:cs typeface="Arial"/>
                <a:sym typeface="Arial"/>
              </a:endParaRPr>
            </a:p>
          </p:txBody>
        </p:sp>
        <p:sp>
          <p:nvSpPr>
            <p:cNvPr id="643" name="Shape 643"/>
            <p:cNvSpPr/>
            <p:nvPr/>
          </p:nvSpPr>
          <p:spPr>
            <a:xfrm rot="10800000">
              <a:off x="0" y="2662227"/>
              <a:ext cx="6984776" cy="570797"/>
            </a:xfrm>
            <a:prstGeom prst="upArrowCallout">
              <a:avLst>
                <a:gd name="adj1" fmla="val 25000"/>
                <a:gd name="adj2" fmla="val 25000"/>
                <a:gd name="adj3" fmla="val 25000"/>
                <a:gd name="adj4" fmla="val 64977"/>
              </a:avLst>
            </a:prstGeom>
            <a:solidFill>
              <a:srgbClr val="520641"/>
            </a:solidFill>
            <a:ln w="127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Shape 644"/>
            <p:cNvSpPr txBox="1"/>
            <p:nvPr/>
          </p:nvSpPr>
          <p:spPr>
            <a:xfrm>
              <a:off x="0" y="2662227"/>
              <a:ext cx="6984776" cy="370887"/>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Century Gothic"/>
                <a:buNone/>
              </a:pPr>
              <a:r>
                <a:rPr lang="pt-BR" sz="1600" b="1" i="0" u="none" strike="noStrike" cap="none">
                  <a:solidFill>
                    <a:schemeClr val="lt1"/>
                  </a:solidFill>
                  <a:latin typeface="Century Gothic"/>
                  <a:ea typeface="Century Gothic"/>
                  <a:cs typeface="Century Gothic"/>
                  <a:sym typeface="Century Gothic"/>
                </a:rPr>
                <a:t>Realização Laboratorial dos Testes – APAE</a:t>
              </a:r>
              <a:endParaRPr sz="1400" b="0" i="0" u="none" strike="noStrike" cap="none">
                <a:solidFill>
                  <a:srgbClr val="000000"/>
                </a:solidFill>
                <a:latin typeface="Arial"/>
                <a:ea typeface="Arial"/>
                <a:cs typeface="Arial"/>
                <a:sym typeface="Arial"/>
              </a:endParaRPr>
            </a:p>
          </p:txBody>
        </p:sp>
        <p:sp>
          <p:nvSpPr>
            <p:cNvPr id="645" name="Shape 645"/>
            <p:cNvSpPr/>
            <p:nvPr/>
          </p:nvSpPr>
          <p:spPr>
            <a:xfrm rot="10800000">
              <a:off x="0" y="1986127"/>
              <a:ext cx="6984776" cy="698600"/>
            </a:xfrm>
            <a:prstGeom prst="upArrowCallout">
              <a:avLst>
                <a:gd name="adj1" fmla="val 25000"/>
                <a:gd name="adj2" fmla="val 25000"/>
                <a:gd name="adj3" fmla="val 25000"/>
                <a:gd name="adj4" fmla="val 64977"/>
              </a:avLst>
            </a:prstGeom>
            <a:solidFill>
              <a:srgbClr val="520641"/>
            </a:solidFill>
            <a:ln w="127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Shape 646"/>
            <p:cNvSpPr txBox="1"/>
            <p:nvPr/>
          </p:nvSpPr>
          <p:spPr>
            <a:xfrm>
              <a:off x="0" y="1986127"/>
              <a:ext cx="6984776" cy="453929"/>
            </a:xfrm>
            <a:prstGeom prst="rect">
              <a:avLst/>
            </a:prstGeom>
            <a:noFill/>
            <a:ln>
              <a:noFill/>
            </a:ln>
          </p:spPr>
          <p:txBody>
            <a:bodyPr spcFirstLastPara="1" wrap="square" lIns="113775" tIns="113775" rIns="113775" bIns="113775" anchor="ctr" anchorCtr="0">
              <a:noAutofit/>
            </a:bodyPr>
            <a:lstStyle/>
            <a:p>
              <a:pPr marL="0" marR="0" lvl="0" indent="0" algn="ctr" rtl="0">
                <a:lnSpc>
                  <a:spcPct val="100000"/>
                </a:lnSpc>
                <a:spcBef>
                  <a:spcPts val="0"/>
                </a:spcBef>
                <a:spcAft>
                  <a:spcPts val="0"/>
                </a:spcAft>
                <a:buClr>
                  <a:schemeClr val="lt1"/>
                </a:buClr>
                <a:buSzPts val="1600"/>
                <a:buFont typeface="Century Gothic"/>
                <a:buNone/>
              </a:pPr>
              <a:r>
                <a:rPr lang="pt-BR" sz="1600" b="1" i="0" u="sng" strike="noStrike" cap="none">
                  <a:solidFill>
                    <a:schemeClr val="lt1"/>
                  </a:solidFill>
                  <a:latin typeface="Century Gothic"/>
                  <a:ea typeface="Century Gothic"/>
                  <a:cs typeface="Century Gothic"/>
                  <a:sym typeface="Century Gothic"/>
                </a:rPr>
                <a:t>Cadastramento das Amostras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1800"/>
                <a:buFont typeface="Century Gothic"/>
                <a:buNone/>
              </a:pPr>
              <a:endParaRPr sz="1800" b="0" i="0" u="none" strike="noStrike" cap="none">
                <a:solidFill>
                  <a:schemeClr val="lt1"/>
                </a:solidFill>
                <a:latin typeface="Century Gothic"/>
                <a:ea typeface="Century Gothic"/>
                <a:cs typeface="Century Gothic"/>
                <a:sym typeface="Century Gothic"/>
              </a:endParaRPr>
            </a:p>
          </p:txBody>
        </p:sp>
        <p:sp>
          <p:nvSpPr>
            <p:cNvPr id="647" name="Shape 647"/>
            <p:cNvSpPr/>
            <p:nvPr/>
          </p:nvSpPr>
          <p:spPr>
            <a:xfrm rot="10800000">
              <a:off x="0" y="1336865"/>
              <a:ext cx="6984776" cy="701863"/>
            </a:xfrm>
            <a:prstGeom prst="upArrowCallout">
              <a:avLst>
                <a:gd name="adj1" fmla="val 25000"/>
                <a:gd name="adj2" fmla="val 25000"/>
                <a:gd name="adj3" fmla="val 25000"/>
                <a:gd name="adj4" fmla="val 64977"/>
              </a:avLst>
            </a:prstGeom>
            <a:solidFill>
              <a:srgbClr val="520641"/>
            </a:solidFill>
            <a:ln w="127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Shape 648"/>
            <p:cNvSpPr txBox="1"/>
            <p:nvPr/>
          </p:nvSpPr>
          <p:spPr>
            <a:xfrm>
              <a:off x="0" y="1336865"/>
              <a:ext cx="6984776" cy="456050"/>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Century Gothic"/>
                <a:buNone/>
              </a:pPr>
              <a:r>
                <a:rPr lang="pt-BR" sz="1600" b="1" i="0" u="none" strike="noStrike" cap="none">
                  <a:solidFill>
                    <a:schemeClr val="lt1"/>
                  </a:solidFill>
                  <a:latin typeface="Century Gothic"/>
                  <a:ea typeface="Century Gothic"/>
                  <a:cs typeface="Century Gothic"/>
                  <a:sym typeface="Century Gothic"/>
                </a:rPr>
                <a:t>Análise da Qualidade das Amostras</a:t>
              </a:r>
              <a:endParaRPr sz="1400" b="0" i="0" u="none" strike="noStrike" cap="none">
                <a:solidFill>
                  <a:srgbClr val="000000"/>
                </a:solidFill>
                <a:latin typeface="Arial"/>
                <a:ea typeface="Arial"/>
                <a:cs typeface="Arial"/>
                <a:sym typeface="Arial"/>
              </a:endParaRPr>
            </a:p>
          </p:txBody>
        </p:sp>
        <p:sp>
          <p:nvSpPr>
            <p:cNvPr id="649" name="Shape 649"/>
            <p:cNvSpPr/>
            <p:nvPr/>
          </p:nvSpPr>
          <p:spPr>
            <a:xfrm rot="10800000">
              <a:off x="0" y="656246"/>
              <a:ext cx="6984776" cy="795973"/>
            </a:xfrm>
            <a:prstGeom prst="upArrowCallout">
              <a:avLst>
                <a:gd name="adj1" fmla="val 25000"/>
                <a:gd name="adj2" fmla="val 25000"/>
                <a:gd name="adj3" fmla="val 25000"/>
                <a:gd name="adj4" fmla="val 64977"/>
              </a:avLst>
            </a:prstGeom>
            <a:solidFill>
              <a:srgbClr val="520641"/>
            </a:solidFill>
            <a:ln w="127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Shape 650"/>
            <p:cNvSpPr txBox="1"/>
            <p:nvPr/>
          </p:nvSpPr>
          <p:spPr>
            <a:xfrm>
              <a:off x="0" y="656246"/>
              <a:ext cx="6984776" cy="517199"/>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Century Gothic"/>
                <a:buNone/>
              </a:pPr>
              <a:r>
                <a:rPr lang="pt-BR" sz="1600" b="1" i="0" u="none" strike="noStrike" cap="none">
                  <a:solidFill>
                    <a:schemeClr val="lt1"/>
                  </a:solidFill>
                  <a:latin typeface="Century Gothic"/>
                  <a:ea typeface="Century Gothic"/>
                  <a:cs typeface="Century Gothic"/>
                  <a:sym typeface="Century Gothic"/>
                </a:rPr>
                <a:t>Recebimento das amostras  enviadas pelas unidades</a:t>
              </a:r>
              <a:endParaRPr sz="1600" b="0" i="0" u="none" strike="noStrike" cap="none">
                <a:solidFill>
                  <a:schemeClr val="lt1"/>
                </a:solidFill>
                <a:latin typeface="Century Gothic"/>
                <a:ea typeface="Century Gothic"/>
                <a:cs typeface="Century Gothic"/>
                <a:sym typeface="Century Gothic"/>
              </a:endParaRPr>
            </a:p>
          </p:txBody>
        </p:sp>
        <p:sp>
          <p:nvSpPr>
            <p:cNvPr id="651" name="Shape 651"/>
            <p:cNvSpPr/>
            <p:nvPr/>
          </p:nvSpPr>
          <p:spPr>
            <a:xfrm rot="10800000">
              <a:off x="0" y="0"/>
              <a:ext cx="6984776" cy="773362"/>
            </a:xfrm>
            <a:prstGeom prst="upArrowCallout">
              <a:avLst>
                <a:gd name="adj1" fmla="val 25000"/>
                <a:gd name="adj2" fmla="val 25000"/>
                <a:gd name="adj3" fmla="val 25000"/>
                <a:gd name="adj4" fmla="val 64977"/>
              </a:avLst>
            </a:prstGeom>
            <a:solidFill>
              <a:srgbClr val="520641"/>
            </a:solidFill>
            <a:ln w="1270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Shape 652"/>
            <p:cNvSpPr txBox="1"/>
            <p:nvPr/>
          </p:nvSpPr>
          <p:spPr>
            <a:xfrm>
              <a:off x="0" y="0"/>
              <a:ext cx="6984776" cy="502507"/>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Clr>
                  <a:schemeClr val="lt1"/>
                </a:buClr>
                <a:buSzPts val="1600"/>
                <a:buFont typeface="Century Gothic"/>
                <a:buNone/>
              </a:pPr>
              <a:r>
                <a:rPr lang="pt-BR" sz="1600" b="1" i="0" u="none" strike="noStrike" cap="none">
                  <a:solidFill>
                    <a:schemeClr val="lt1"/>
                  </a:solidFill>
                  <a:latin typeface="Century Gothic"/>
                  <a:ea typeface="Century Gothic"/>
                  <a:cs typeface="Century Gothic"/>
                  <a:sym typeface="Century Gothic"/>
                </a:rPr>
                <a:t>Preparo e envio do material para coleta nos postos</a:t>
              </a:r>
              <a:endParaRPr sz="1600" b="0" i="0" u="none" strike="noStrike" cap="none">
                <a:solidFill>
                  <a:schemeClr val="lt1"/>
                </a:solidFill>
                <a:latin typeface="Century Gothic"/>
                <a:ea typeface="Century Gothic"/>
                <a:cs typeface="Century Gothic"/>
                <a:sym typeface="Century Gothic"/>
              </a:endParaRPr>
            </a:p>
          </p:txBody>
        </p:sp>
      </p:grpSp>
      <p:sp>
        <p:nvSpPr>
          <p:cNvPr id="653" name="Shape 653"/>
          <p:cNvSpPr/>
          <p:nvPr/>
        </p:nvSpPr>
        <p:spPr>
          <a:xfrm>
            <a:off x="0" y="6534834"/>
            <a:ext cx="9144000" cy="369332"/>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chemeClr val="lt1"/>
                </a:solidFill>
                <a:latin typeface="Century Gothic"/>
                <a:ea typeface="Century Gothic"/>
                <a:cs typeface="Century Gothic"/>
                <a:sym typeface="Century Gothic"/>
              </a:rPr>
              <a:t>           PREFEITURA DO RIO DE JANEIRO / SECRETARIA MUNICIPAL DE SAÚDE              </a:t>
            </a: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Shape 659"/>
          <p:cNvSpPr txBox="1">
            <a:spLocks noGrp="1"/>
          </p:cNvSpPr>
          <p:nvPr>
            <p:ph type="ctrTitle"/>
          </p:nvPr>
        </p:nvSpPr>
        <p:spPr>
          <a:xfrm>
            <a:off x="464463" y="170726"/>
            <a:ext cx="8215200" cy="1095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2060"/>
              </a:buClr>
              <a:buSzPts val="3200"/>
              <a:buFont typeface="Century Gothic"/>
              <a:buNone/>
            </a:pPr>
            <a:r>
              <a:rPr lang="pt-BR" sz="3200" b="1" i="0" u="none" strike="noStrike" cap="none">
                <a:solidFill>
                  <a:srgbClr val="002060"/>
                </a:solidFill>
                <a:latin typeface="Century Gothic"/>
                <a:ea typeface="Century Gothic"/>
                <a:cs typeface="Century Gothic"/>
                <a:sym typeface="Century Gothic"/>
              </a:rPr>
              <a:t>TRANSPORTE DO MATERIAL </a:t>
            </a:r>
            <a:br>
              <a:rPr lang="pt-BR" sz="3200" b="1" i="0" u="none" strike="noStrike" cap="none">
                <a:solidFill>
                  <a:srgbClr val="002060"/>
                </a:solidFill>
                <a:latin typeface="Century Gothic"/>
                <a:ea typeface="Century Gothic"/>
                <a:cs typeface="Century Gothic"/>
                <a:sym typeface="Century Gothic"/>
              </a:rPr>
            </a:br>
            <a:r>
              <a:rPr lang="pt-BR" sz="3200" b="1" i="0" u="none" strike="noStrike" cap="none">
                <a:solidFill>
                  <a:srgbClr val="002060"/>
                </a:solidFill>
                <a:latin typeface="Century Gothic"/>
                <a:ea typeface="Century Gothic"/>
                <a:cs typeface="Century Gothic"/>
                <a:sym typeface="Century Gothic"/>
              </a:rPr>
              <a:t>AO LABORATÓRIO</a:t>
            </a:r>
            <a:endParaRPr sz="4400" b="0" i="0" u="none" strike="noStrike" cap="none">
              <a:solidFill>
                <a:schemeClr val="lt1"/>
              </a:solidFill>
              <a:latin typeface="Century Gothic"/>
              <a:ea typeface="Century Gothic"/>
              <a:cs typeface="Century Gothic"/>
              <a:sym typeface="Century Gothic"/>
            </a:endParaRPr>
          </a:p>
        </p:txBody>
      </p:sp>
      <p:sp>
        <p:nvSpPr>
          <p:cNvPr id="660" name="Shape 660"/>
          <p:cNvSpPr txBox="1">
            <a:spLocks noGrp="1"/>
          </p:cNvSpPr>
          <p:nvPr>
            <p:ph type="subTitle" idx="1"/>
          </p:nvPr>
        </p:nvSpPr>
        <p:spPr>
          <a:xfrm>
            <a:off x="533400" y="1916832"/>
            <a:ext cx="8359080" cy="191346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40"/>
              <a:buFont typeface="Noto Sans Symbols"/>
              <a:buNone/>
            </a:pPr>
            <a:r>
              <a:rPr lang="pt-BR" sz="1800" b="0" i="0" u="none" strike="noStrike" cap="none">
                <a:solidFill>
                  <a:srgbClr val="0F486F"/>
                </a:solidFill>
                <a:latin typeface="Century Gothic"/>
                <a:ea typeface="Century Gothic"/>
                <a:cs typeface="Century Gothic"/>
                <a:sym typeface="Century Gothic"/>
              </a:rPr>
              <a:t>Critérios para postagem das amostras após a coleta e  controle da postagem </a:t>
            </a:r>
            <a:endParaRPr sz="2000" b="0" i="0" u="none" strike="noStrike" cap="none">
              <a:solidFill>
                <a:srgbClr val="0F486F"/>
              </a:solidFill>
              <a:latin typeface="Century Gothic"/>
              <a:ea typeface="Century Gothic"/>
              <a:cs typeface="Century Gothic"/>
              <a:sym typeface="Century Gothic"/>
            </a:endParaRPr>
          </a:p>
        </p:txBody>
      </p:sp>
      <p:sp>
        <p:nvSpPr>
          <p:cNvPr id="661" name="Shape 661"/>
          <p:cNvSpPr/>
          <p:nvPr/>
        </p:nvSpPr>
        <p:spPr>
          <a:xfrm>
            <a:off x="1115616" y="2688899"/>
            <a:ext cx="1289135"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rgbClr val="FF0000"/>
                </a:solidFill>
                <a:latin typeface="Century Gothic"/>
                <a:ea typeface="Century Gothic"/>
                <a:cs typeface="Century Gothic"/>
                <a:sym typeface="Century Gothic"/>
              </a:rPr>
              <a:t>ATENÇÃO</a:t>
            </a:r>
            <a:endParaRPr sz="1800" b="0" i="0" u="none" strike="noStrike" cap="none">
              <a:solidFill>
                <a:schemeClr val="lt1"/>
              </a:solidFill>
              <a:latin typeface="Century Gothic"/>
              <a:ea typeface="Century Gothic"/>
              <a:cs typeface="Century Gothic"/>
              <a:sym typeface="Century Gothic"/>
            </a:endParaRPr>
          </a:p>
        </p:txBody>
      </p:sp>
      <p:sp>
        <p:nvSpPr>
          <p:cNvPr id="662" name="Shape 662"/>
          <p:cNvSpPr/>
          <p:nvPr/>
        </p:nvSpPr>
        <p:spPr>
          <a:xfrm>
            <a:off x="533398" y="3212975"/>
            <a:ext cx="7494900" cy="2253000"/>
          </a:xfrm>
          <a:prstGeom prst="rect">
            <a:avLst/>
          </a:prstGeom>
          <a:noFill/>
          <a:ln>
            <a:noFill/>
          </a:ln>
        </p:spPr>
        <p:txBody>
          <a:bodyPr spcFirstLastPara="1" wrap="square" lIns="91425" tIns="45700" rIns="91425" bIns="45700" anchor="t" anchorCtr="0">
            <a:noAutofit/>
          </a:bodyPr>
          <a:lstStyle/>
          <a:p>
            <a:pPr marL="274320" marR="0" lvl="0" indent="-287020" algn="just" rtl="0">
              <a:lnSpc>
                <a:spcPct val="130000"/>
              </a:lnSpc>
              <a:spcBef>
                <a:spcPts val="0"/>
              </a:spcBef>
              <a:spcAft>
                <a:spcPts val="0"/>
              </a:spcAft>
              <a:buClr>
                <a:srgbClr val="FFFF00"/>
              </a:buClr>
              <a:buSzPts val="2000"/>
              <a:buFont typeface="Calibri"/>
              <a:buChar char="●"/>
            </a:pPr>
            <a:r>
              <a:rPr lang="pt-BR" sz="2000" b="1" i="0" u="none" strike="noStrike" cap="none">
                <a:solidFill>
                  <a:schemeClr val="lt1"/>
                </a:solidFill>
                <a:latin typeface="Calibri"/>
                <a:ea typeface="Calibri"/>
                <a:cs typeface="Calibri"/>
                <a:sym typeface="Calibri"/>
              </a:rPr>
              <a:t>Não grampear os cartões;</a:t>
            </a:r>
            <a:endParaRPr sz="2000" i="0" u="none" strike="noStrike" cap="none">
              <a:solidFill>
                <a:srgbClr val="000000"/>
              </a:solidFill>
              <a:latin typeface="Calibri"/>
              <a:ea typeface="Calibri"/>
              <a:cs typeface="Calibri"/>
              <a:sym typeface="Calibri"/>
            </a:endParaRPr>
          </a:p>
          <a:p>
            <a:pPr marL="274320" marR="0" lvl="0" indent="-287020" algn="just" rtl="0">
              <a:lnSpc>
                <a:spcPct val="130000"/>
              </a:lnSpc>
              <a:spcBef>
                <a:spcPts val="0"/>
              </a:spcBef>
              <a:spcAft>
                <a:spcPts val="0"/>
              </a:spcAft>
              <a:buClr>
                <a:srgbClr val="FFFF00"/>
              </a:buClr>
              <a:buSzPts val="2000"/>
              <a:buFont typeface="Calibri"/>
              <a:buChar char="●"/>
            </a:pPr>
            <a:r>
              <a:rPr lang="pt-BR" sz="2000" b="1" i="0" u="none" strike="noStrike" cap="none">
                <a:solidFill>
                  <a:schemeClr val="lt1"/>
                </a:solidFill>
                <a:latin typeface="Calibri"/>
                <a:ea typeface="Calibri"/>
                <a:cs typeface="Calibri"/>
                <a:sym typeface="Calibri"/>
              </a:rPr>
              <a:t>Não lacrar com fitas cola;</a:t>
            </a:r>
            <a:endParaRPr sz="2000" i="0" u="none" strike="noStrike" cap="none">
              <a:solidFill>
                <a:srgbClr val="000000"/>
              </a:solidFill>
              <a:latin typeface="Calibri"/>
              <a:ea typeface="Calibri"/>
              <a:cs typeface="Calibri"/>
              <a:sym typeface="Calibri"/>
            </a:endParaRPr>
          </a:p>
          <a:p>
            <a:pPr marL="274320" marR="0" lvl="0" indent="-287020" algn="just" rtl="0">
              <a:lnSpc>
                <a:spcPct val="130000"/>
              </a:lnSpc>
              <a:spcBef>
                <a:spcPts val="0"/>
              </a:spcBef>
              <a:spcAft>
                <a:spcPts val="0"/>
              </a:spcAft>
              <a:buClr>
                <a:srgbClr val="FFFF00"/>
              </a:buClr>
              <a:buSzPts val="2000"/>
              <a:buFont typeface="Calibri"/>
              <a:buChar char="●"/>
            </a:pPr>
            <a:r>
              <a:rPr lang="pt-BR" sz="2000" b="1" i="0" u="none" strike="noStrike" cap="none">
                <a:solidFill>
                  <a:schemeClr val="lt1"/>
                </a:solidFill>
                <a:latin typeface="Calibri"/>
                <a:ea typeface="Calibri"/>
                <a:cs typeface="Calibri"/>
                <a:sym typeface="Calibri"/>
              </a:rPr>
              <a:t>Não grampear o envelope carta resposta;</a:t>
            </a:r>
            <a:endParaRPr sz="2000" i="0" u="none" strike="noStrike" cap="none">
              <a:solidFill>
                <a:srgbClr val="000000"/>
              </a:solidFill>
              <a:latin typeface="Calibri"/>
              <a:ea typeface="Calibri"/>
              <a:cs typeface="Calibri"/>
              <a:sym typeface="Calibri"/>
            </a:endParaRPr>
          </a:p>
          <a:p>
            <a:pPr marL="274320" marR="0" lvl="0" indent="-287020" algn="just" rtl="0">
              <a:lnSpc>
                <a:spcPct val="130000"/>
              </a:lnSpc>
              <a:spcBef>
                <a:spcPts val="0"/>
              </a:spcBef>
              <a:spcAft>
                <a:spcPts val="0"/>
              </a:spcAft>
              <a:buClr>
                <a:srgbClr val="FFFF00"/>
              </a:buClr>
              <a:buSzPts val="2000"/>
              <a:buFont typeface="Calibri"/>
              <a:buChar char="●"/>
            </a:pPr>
            <a:r>
              <a:rPr lang="pt-BR" sz="2000" b="1" i="0" u="none" strike="noStrike" cap="none">
                <a:solidFill>
                  <a:schemeClr val="lt1"/>
                </a:solidFill>
                <a:latin typeface="Calibri"/>
                <a:ea typeface="Calibri"/>
                <a:cs typeface="Calibri"/>
                <a:sym typeface="Calibri"/>
              </a:rPr>
              <a:t>Não dobrar </a:t>
            </a:r>
            <a:r>
              <a:rPr lang="pt-BR" sz="2000" b="1">
                <a:solidFill>
                  <a:schemeClr val="lt1"/>
                </a:solidFill>
                <a:latin typeface="Calibri"/>
                <a:ea typeface="Calibri"/>
                <a:cs typeface="Calibri"/>
                <a:sym typeface="Calibri"/>
              </a:rPr>
              <a:t>a parte do filtro</a:t>
            </a:r>
            <a:r>
              <a:rPr lang="pt-BR" sz="2000" b="1" i="0" u="none" strike="noStrike" cap="none">
                <a:solidFill>
                  <a:schemeClr val="lt1"/>
                </a:solidFill>
                <a:latin typeface="Calibri"/>
                <a:ea typeface="Calibri"/>
                <a:cs typeface="Calibri"/>
                <a:sym typeface="Calibri"/>
              </a:rPr>
              <a:t>;</a:t>
            </a:r>
            <a:endParaRPr sz="2000">
              <a:latin typeface="Calibri"/>
              <a:ea typeface="Calibri"/>
              <a:cs typeface="Calibri"/>
              <a:sym typeface="Calibri"/>
            </a:endParaRPr>
          </a:p>
          <a:p>
            <a:pPr marL="0" marR="0" lvl="0" indent="0" algn="just" rtl="0">
              <a:lnSpc>
                <a:spcPct val="130000"/>
              </a:lnSpc>
              <a:spcBef>
                <a:spcPts val="0"/>
              </a:spcBef>
              <a:spcAft>
                <a:spcPts val="0"/>
              </a:spcAft>
              <a:buNone/>
            </a:pPr>
            <a:r>
              <a:rPr lang="pt-BR" sz="2000">
                <a:latin typeface="Calibri"/>
                <a:ea typeface="Calibri"/>
                <a:cs typeface="Calibri"/>
                <a:sym typeface="Calibri"/>
              </a:rPr>
              <a:t>OBS: </a:t>
            </a:r>
            <a:r>
              <a:rPr lang="pt-BR" sz="2000" b="1" i="0" u="none" strike="noStrike" cap="none">
                <a:solidFill>
                  <a:schemeClr val="lt1"/>
                </a:solidFill>
                <a:latin typeface="Calibri"/>
                <a:ea typeface="Calibri"/>
                <a:cs typeface="Calibri"/>
                <a:sym typeface="Calibri"/>
              </a:rPr>
              <a:t>O excesso de cola no envelope acarreta filtros colados gerando danos.</a:t>
            </a:r>
            <a:endParaRPr sz="2000" b="1" i="0" u="none" strike="noStrike" cap="none">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Shape 668"/>
          <p:cNvSpPr txBox="1">
            <a:spLocks noGrp="1"/>
          </p:cNvSpPr>
          <p:nvPr>
            <p:ph type="title"/>
          </p:nvPr>
        </p:nvSpPr>
        <p:spPr>
          <a:xfrm>
            <a:off x="395536" y="188640"/>
            <a:ext cx="8229600" cy="63976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880"/>
              <a:buFont typeface="Century Gothic"/>
              <a:buNone/>
            </a:pPr>
            <a:r>
              <a:rPr lang="pt-BR" sz="2880" b="1" i="0" u="none" strike="noStrike" cap="none">
                <a:solidFill>
                  <a:schemeClr val="lt1"/>
                </a:solidFill>
                <a:latin typeface="Century Gothic"/>
                <a:ea typeface="Century Gothic"/>
                <a:cs typeface="Century Gothic"/>
                <a:sym typeface="Century Gothic"/>
              </a:rPr>
              <a:t>CONTROLE DE POSTAGEM DO MATERIAL COLHIDO - 2</a:t>
            </a:r>
            <a:endParaRPr sz="3200" b="0" i="0" u="none" strike="noStrike" cap="none">
              <a:solidFill>
                <a:schemeClr val="lt1"/>
              </a:solidFill>
              <a:latin typeface="Century Gothic"/>
              <a:ea typeface="Century Gothic"/>
              <a:cs typeface="Century Gothic"/>
              <a:sym typeface="Century Gothic"/>
            </a:endParaRPr>
          </a:p>
        </p:txBody>
      </p:sp>
      <p:pic>
        <p:nvPicPr>
          <p:cNvPr id="669" name="Shape 669"/>
          <p:cNvPicPr preferRelativeResize="0"/>
          <p:nvPr/>
        </p:nvPicPr>
        <p:blipFill rotWithShape="1">
          <a:blip r:embed="rId3">
            <a:alphaModFix/>
          </a:blip>
          <a:srcRect/>
          <a:stretch/>
        </p:blipFill>
        <p:spPr>
          <a:xfrm>
            <a:off x="755650" y="971550"/>
            <a:ext cx="7561263" cy="5842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Shape 674"/>
          <p:cNvSpPr txBox="1">
            <a:spLocks noGrp="1"/>
          </p:cNvSpPr>
          <p:nvPr>
            <p:ph type="title"/>
          </p:nvPr>
        </p:nvSpPr>
        <p:spPr>
          <a:xfrm>
            <a:off x="323528" y="260648"/>
            <a:ext cx="8229600" cy="936104"/>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060"/>
              </a:buClr>
              <a:buSzPts val="3200"/>
              <a:buFont typeface="Century Gothic"/>
              <a:buNone/>
            </a:pPr>
            <a:r>
              <a:rPr lang="pt-BR" sz="3200" b="1" i="0" u="none" strike="noStrike" cap="none">
                <a:solidFill>
                  <a:srgbClr val="002060"/>
                </a:solidFill>
                <a:latin typeface="Century Gothic"/>
                <a:ea typeface="Century Gothic"/>
                <a:cs typeface="Century Gothic"/>
                <a:sym typeface="Century Gothic"/>
              </a:rPr>
              <a:t>CONTROLE DO ENVIO A APAE</a:t>
            </a:r>
            <a:endParaRPr sz="3200" b="1" i="0" u="none" strike="noStrike" cap="none">
              <a:solidFill>
                <a:srgbClr val="002060"/>
              </a:solidFill>
              <a:latin typeface="Century Gothic"/>
              <a:ea typeface="Century Gothic"/>
              <a:cs typeface="Century Gothic"/>
              <a:sym typeface="Century Gothic"/>
            </a:endParaRPr>
          </a:p>
        </p:txBody>
      </p:sp>
      <p:sp>
        <p:nvSpPr>
          <p:cNvPr id="675" name="Shape 675"/>
          <p:cNvSpPr txBox="1">
            <a:spLocks noGrp="1"/>
          </p:cNvSpPr>
          <p:nvPr>
            <p:ph type="body" idx="1"/>
          </p:nvPr>
        </p:nvSpPr>
        <p:spPr>
          <a:xfrm>
            <a:off x="353882" y="1196752"/>
            <a:ext cx="8496944" cy="4968551"/>
          </a:xfrm>
          <a:prstGeom prst="rect">
            <a:avLst/>
          </a:prstGeom>
          <a:noFill/>
          <a:ln>
            <a:noFill/>
          </a:ln>
        </p:spPr>
        <p:txBody>
          <a:bodyPr spcFirstLastPara="1" wrap="square" lIns="91425" tIns="45700" rIns="91425" bIns="45700" anchor="ctr" anchorCtr="0">
            <a:noAutofit/>
          </a:bodyPr>
          <a:lstStyle/>
          <a:p>
            <a:pPr marL="285750" marR="0" lvl="0" indent="-336550" algn="just" rtl="0">
              <a:lnSpc>
                <a:spcPct val="100000"/>
              </a:lnSpc>
              <a:spcBef>
                <a:spcPts val="0"/>
              </a:spcBef>
              <a:spcAft>
                <a:spcPts val="0"/>
              </a:spcAft>
              <a:buClr>
                <a:schemeClr val="lt1"/>
              </a:buClr>
              <a:buSzPts val="2400"/>
              <a:buFont typeface="Calibri"/>
              <a:buChar char="▶"/>
            </a:pPr>
            <a:r>
              <a:rPr lang="pt-BR" sz="2400" b="1" i="0" u="none" strike="noStrike" cap="none">
                <a:solidFill>
                  <a:schemeClr val="lt1"/>
                </a:solidFill>
                <a:latin typeface="Calibri"/>
                <a:ea typeface="Calibri"/>
                <a:cs typeface="Calibri"/>
                <a:sym typeface="Calibri"/>
              </a:rPr>
              <a:t>Enviar o controle do envio para que possamos rastrear a chegada das amostras  APAE e assim serem tomadas as medidas necessárias;</a:t>
            </a:r>
            <a:endParaRPr sz="2400" i="0" u="none" strike="noStrike" cap="none">
              <a:solidFill>
                <a:srgbClr val="0F486F"/>
              </a:solidFill>
              <a:latin typeface="Calibri"/>
              <a:ea typeface="Calibri"/>
              <a:cs typeface="Calibri"/>
              <a:sym typeface="Calibri"/>
            </a:endParaRPr>
          </a:p>
          <a:p>
            <a:pPr marL="342900" marR="0" lvl="0" indent="-393700" algn="just" rtl="0">
              <a:lnSpc>
                <a:spcPct val="100000"/>
              </a:lnSpc>
              <a:spcBef>
                <a:spcPts val="1000"/>
              </a:spcBef>
              <a:spcAft>
                <a:spcPts val="0"/>
              </a:spcAft>
              <a:buClr>
                <a:schemeClr val="accent3"/>
              </a:buClr>
              <a:buSzPts val="2400"/>
              <a:buFont typeface="Calibri"/>
              <a:buChar char="●"/>
            </a:pPr>
            <a:r>
              <a:rPr lang="pt-BR" sz="2400" b="1" i="0" u="none" strike="noStrike" cap="none">
                <a:solidFill>
                  <a:schemeClr val="lt1"/>
                </a:solidFill>
                <a:latin typeface="Calibri"/>
                <a:ea typeface="Calibri"/>
                <a:cs typeface="Calibri"/>
                <a:sym typeface="Calibri"/>
              </a:rPr>
              <a:t>Data do envio a APAE;</a:t>
            </a:r>
            <a:endParaRPr sz="2400" i="0" u="none" strike="noStrike" cap="none">
              <a:solidFill>
                <a:srgbClr val="0F486F"/>
              </a:solidFill>
              <a:latin typeface="Calibri"/>
              <a:ea typeface="Calibri"/>
              <a:cs typeface="Calibri"/>
              <a:sym typeface="Calibri"/>
            </a:endParaRPr>
          </a:p>
          <a:p>
            <a:pPr marL="342900" marR="0" lvl="0" indent="-393700" algn="just" rtl="0">
              <a:lnSpc>
                <a:spcPct val="100000"/>
              </a:lnSpc>
              <a:spcBef>
                <a:spcPts val="400"/>
              </a:spcBef>
              <a:spcAft>
                <a:spcPts val="0"/>
              </a:spcAft>
              <a:buClr>
                <a:schemeClr val="accent3"/>
              </a:buClr>
              <a:buSzPts val="2400"/>
              <a:buFont typeface="Calibri"/>
              <a:buChar char="●"/>
            </a:pPr>
            <a:r>
              <a:rPr lang="pt-BR" sz="2400" b="1" i="0" u="none" strike="noStrike" cap="none">
                <a:solidFill>
                  <a:schemeClr val="lt1"/>
                </a:solidFill>
                <a:latin typeface="Calibri"/>
                <a:ea typeface="Calibri"/>
                <a:cs typeface="Calibri"/>
                <a:sym typeface="Calibri"/>
              </a:rPr>
              <a:t>Listagem com todas as amostras que estão dentro daquele envelope</a:t>
            </a:r>
            <a:endParaRPr sz="2400" i="0" u="none" strike="noStrike" cap="none">
              <a:solidFill>
                <a:srgbClr val="0F486F"/>
              </a:solidFill>
              <a:latin typeface="Calibri"/>
              <a:ea typeface="Calibri"/>
              <a:cs typeface="Calibri"/>
              <a:sym typeface="Calibri"/>
            </a:endParaRPr>
          </a:p>
          <a:p>
            <a:pPr marL="709613" marR="0" lvl="1" indent="-393700" algn="just" rtl="0">
              <a:lnSpc>
                <a:spcPct val="100000"/>
              </a:lnSpc>
              <a:spcBef>
                <a:spcPts val="400"/>
              </a:spcBef>
              <a:spcAft>
                <a:spcPts val="0"/>
              </a:spcAft>
              <a:buClr>
                <a:schemeClr val="accent3"/>
              </a:buClr>
              <a:buSzPts val="2400"/>
              <a:buFont typeface="Calibri"/>
              <a:buChar char="●"/>
            </a:pPr>
            <a:r>
              <a:rPr lang="pt-BR" sz="2400" b="1" i="0" u="none" strike="noStrike" cap="none">
                <a:solidFill>
                  <a:schemeClr val="lt1"/>
                </a:solidFill>
                <a:latin typeface="Calibri"/>
                <a:ea typeface="Calibri"/>
                <a:cs typeface="Calibri"/>
                <a:sym typeface="Calibri"/>
              </a:rPr>
              <a:t>Número código de barras da amostra</a:t>
            </a:r>
            <a:endParaRPr sz="2400" i="0" u="none" strike="noStrike" cap="none">
              <a:solidFill>
                <a:srgbClr val="0F486F"/>
              </a:solidFill>
              <a:latin typeface="Calibri"/>
              <a:ea typeface="Calibri"/>
              <a:cs typeface="Calibri"/>
              <a:sym typeface="Calibri"/>
            </a:endParaRPr>
          </a:p>
          <a:p>
            <a:pPr marL="709613" marR="0" lvl="1" indent="-393700" algn="just" rtl="0">
              <a:lnSpc>
                <a:spcPct val="100000"/>
              </a:lnSpc>
              <a:spcBef>
                <a:spcPts val="400"/>
              </a:spcBef>
              <a:spcAft>
                <a:spcPts val="0"/>
              </a:spcAft>
              <a:buClr>
                <a:schemeClr val="accent3"/>
              </a:buClr>
              <a:buSzPts val="2400"/>
              <a:buFont typeface="Calibri"/>
              <a:buChar char="●"/>
            </a:pPr>
            <a:r>
              <a:rPr lang="pt-BR" sz="2400" b="1" i="0" u="none" strike="noStrike" cap="none">
                <a:solidFill>
                  <a:schemeClr val="lt1"/>
                </a:solidFill>
                <a:latin typeface="Calibri"/>
                <a:ea typeface="Calibri"/>
                <a:cs typeface="Calibri"/>
                <a:sym typeface="Calibri"/>
              </a:rPr>
              <a:t>Data de validade do papel filtro</a:t>
            </a:r>
            <a:endParaRPr sz="2400" i="0" u="none" strike="noStrike" cap="none">
              <a:solidFill>
                <a:srgbClr val="0F486F"/>
              </a:solidFill>
              <a:latin typeface="Calibri"/>
              <a:ea typeface="Calibri"/>
              <a:cs typeface="Calibri"/>
              <a:sym typeface="Calibri"/>
            </a:endParaRPr>
          </a:p>
          <a:p>
            <a:pPr marL="709613" marR="0" lvl="1" indent="-393700" algn="just" rtl="0">
              <a:lnSpc>
                <a:spcPct val="100000"/>
              </a:lnSpc>
              <a:spcBef>
                <a:spcPts val="400"/>
              </a:spcBef>
              <a:spcAft>
                <a:spcPts val="0"/>
              </a:spcAft>
              <a:buClr>
                <a:schemeClr val="accent3"/>
              </a:buClr>
              <a:buSzPts val="2400"/>
              <a:buFont typeface="Calibri"/>
              <a:buChar char="●"/>
            </a:pPr>
            <a:r>
              <a:rPr lang="pt-BR" sz="2400" b="1" i="0" u="none" strike="noStrike" cap="none">
                <a:solidFill>
                  <a:schemeClr val="lt1"/>
                </a:solidFill>
                <a:latin typeface="Calibri"/>
                <a:ea typeface="Calibri"/>
                <a:cs typeface="Calibri"/>
                <a:sym typeface="Calibri"/>
              </a:rPr>
              <a:t>Nome da mãe da criança</a:t>
            </a:r>
            <a:endParaRPr sz="2400" i="0" u="none" strike="noStrike" cap="none">
              <a:solidFill>
                <a:srgbClr val="0F486F"/>
              </a:solidFill>
              <a:latin typeface="Calibri"/>
              <a:ea typeface="Calibri"/>
              <a:cs typeface="Calibri"/>
              <a:sym typeface="Calibri"/>
            </a:endParaRPr>
          </a:p>
          <a:p>
            <a:pPr marL="709613" marR="0" lvl="1" indent="-393700" algn="just" rtl="0">
              <a:lnSpc>
                <a:spcPct val="100000"/>
              </a:lnSpc>
              <a:spcBef>
                <a:spcPts val="400"/>
              </a:spcBef>
              <a:spcAft>
                <a:spcPts val="0"/>
              </a:spcAft>
              <a:buClr>
                <a:schemeClr val="accent3"/>
              </a:buClr>
              <a:buSzPts val="2400"/>
              <a:buFont typeface="Calibri"/>
              <a:buChar char="●"/>
            </a:pPr>
            <a:r>
              <a:rPr lang="pt-BR" sz="2400" b="1" i="0" u="none" strike="noStrike" cap="none">
                <a:solidFill>
                  <a:schemeClr val="lt1"/>
                </a:solidFill>
                <a:latin typeface="Calibri"/>
                <a:ea typeface="Calibri"/>
                <a:cs typeface="Calibri"/>
                <a:sym typeface="Calibri"/>
              </a:rPr>
              <a:t>Data de nascimento RN</a:t>
            </a:r>
            <a:endParaRPr sz="2400" i="0" u="none" strike="noStrike" cap="none">
              <a:solidFill>
                <a:srgbClr val="0F486F"/>
              </a:solidFill>
              <a:latin typeface="Calibri"/>
              <a:ea typeface="Calibri"/>
              <a:cs typeface="Calibri"/>
              <a:sym typeface="Calibri"/>
            </a:endParaRPr>
          </a:p>
          <a:p>
            <a:pPr marL="709613" marR="0" lvl="1" indent="-393700" algn="just" rtl="0">
              <a:lnSpc>
                <a:spcPct val="100000"/>
              </a:lnSpc>
              <a:spcBef>
                <a:spcPts val="400"/>
              </a:spcBef>
              <a:spcAft>
                <a:spcPts val="0"/>
              </a:spcAft>
              <a:buClr>
                <a:schemeClr val="accent3"/>
              </a:buClr>
              <a:buSzPts val="2400"/>
              <a:buFont typeface="Calibri"/>
              <a:buChar char="●"/>
            </a:pPr>
            <a:r>
              <a:rPr lang="pt-BR" sz="2400" b="1" i="0" u="none" strike="noStrike" cap="none">
                <a:solidFill>
                  <a:schemeClr val="lt1"/>
                </a:solidFill>
                <a:latin typeface="Calibri"/>
                <a:ea typeface="Calibri"/>
                <a:cs typeface="Calibri"/>
                <a:sym typeface="Calibri"/>
              </a:rPr>
              <a:t>Data de Coleta</a:t>
            </a:r>
            <a:endParaRPr sz="2400" i="0" u="none" strike="noStrike" cap="none">
              <a:solidFill>
                <a:srgbClr val="0F486F"/>
              </a:solidFill>
              <a:latin typeface="Calibri"/>
              <a:ea typeface="Calibri"/>
              <a:cs typeface="Calibri"/>
              <a:sym typeface="Calibri"/>
            </a:endParaRPr>
          </a:p>
          <a:p>
            <a:pPr marL="285750" marR="0" lvl="0" indent="-285750" algn="l" rtl="0">
              <a:lnSpc>
                <a:spcPct val="100000"/>
              </a:lnSpc>
              <a:spcBef>
                <a:spcPts val="400"/>
              </a:spcBef>
              <a:spcAft>
                <a:spcPts val="0"/>
              </a:spcAft>
              <a:buClr>
                <a:schemeClr val="lt1"/>
              </a:buClr>
              <a:buSzPts val="1600"/>
              <a:buFont typeface="Noto Sans Symbols"/>
              <a:buNone/>
            </a:pPr>
            <a:endParaRPr sz="2000" b="0" i="0" u="none" strike="noStrike" cap="none">
              <a:solidFill>
                <a:srgbClr val="0F486F"/>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Shape 681"/>
          <p:cNvSpPr/>
          <p:nvPr/>
        </p:nvSpPr>
        <p:spPr>
          <a:xfrm>
            <a:off x="6084888" y="4052888"/>
            <a:ext cx="2879725" cy="2160587"/>
          </a:xfrm>
          <a:prstGeom prst="rect">
            <a:avLst/>
          </a:prstGeom>
          <a:solidFill>
            <a:schemeClr val="dk1"/>
          </a:solidFill>
          <a:ln w="127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82" name="Shape 682"/>
          <p:cNvSpPr/>
          <p:nvPr/>
        </p:nvSpPr>
        <p:spPr>
          <a:xfrm>
            <a:off x="6084888" y="2468563"/>
            <a:ext cx="2879725" cy="1368425"/>
          </a:xfrm>
          <a:prstGeom prst="rect">
            <a:avLst/>
          </a:prstGeom>
          <a:solidFill>
            <a:schemeClr val="dk1"/>
          </a:solidFill>
          <a:ln w="127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83" name="Shape 683"/>
          <p:cNvSpPr/>
          <p:nvPr/>
        </p:nvSpPr>
        <p:spPr>
          <a:xfrm>
            <a:off x="3059113" y="5084763"/>
            <a:ext cx="2881312" cy="1368425"/>
          </a:xfrm>
          <a:prstGeom prst="rect">
            <a:avLst/>
          </a:prstGeom>
          <a:solidFill>
            <a:schemeClr val="dk1"/>
          </a:solidFill>
          <a:ln w="127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84" name="Shape 684"/>
          <p:cNvSpPr/>
          <p:nvPr/>
        </p:nvSpPr>
        <p:spPr>
          <a:xfrm>
            <a:off x="3059113" y="3516313"/>
            <a:ext cx="2881312" cy="1368425"/>
          </a:xfrm>
          <a:prstGeom prst="rect">
            <a:avLst/>
          </a:prstGeom>
          <a:solidFill>
            <a:schemeClr val="dk1"/>
          </a:solidFill>
          <a:ln w="127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85" name="Shape 685"/>
          <p:cNvSpPr/>
          <p:nvPr/>
        </p:nvSpPr>
        <p:spPr>
          <a:xfrm>
            <a:off x="3059113" y="1916113"/>
            <a:ext cx="2881312" cy="1368425"/>
          </a:xfrm>
          <a:prstGeom prst="rect">
            <a:avLst/>
          </a:prstGeom>
          <a:solidFill>
            <a:schemeClr val="dk1"/>
          </a:solidFill>
          <a:ln w="127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86" name="Shape 686"/>
          <p:cNvSpPr/>
          <p:nvPr/>
        </p:nvSpPr>
        <p:spPr>
          <a:xfrm>
            <a:off x="323850" y="5084763"/>
            <a:ext cx="2519363" cy="1368425"/>
          </a:xfrm>
          <a:prstGeom prst="rect">
            <a:avLst/>
          </a:prstGeom>
          <a:solidFill>
            <a:schemeClr val="dk1"/>
          </a:solidFill>
          <a:ln w="127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87" name="Shape 687"/>
          <p:cNvSpPr/>
          <p:nvPr/>
        </p:nvSpPr>
        <p:spPr>
          <a:xfrm>
            <a:off x="323850" y="3516313"/>
            <a:ext cx="2519363" cy="1368425"/>
          </a:xfrm>
          <a:prstGeom prst="rect">
            <a:avLst/>
          </a:prstGeom>
          <a:solidFill>
            <a:schemeClr val="dk1"/>
          </a:solidFill>
          <a:ln w="127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88" name="Shape 688"/>
          <p:cNvSpPr/>
          <p:nvPr/>
        </p:nvSpPr>
        <p:spPr>
          <a:xfrm>
            <a:off x="323850" y="1916113"/>
            <a:ext cx="2519363" cy="1368425"/>
          </a:xfrm>
          <a:prstGeom prst="rect">
            <a:avLst/>
          </a:prstGeom>
          <a:solidFill>
            <a:schemeClr val="dk1"/>
          </a:solidFill>
          <a:ln w="127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89" name="Shape 689"/>
          <p:cNvSpPr txBox="1">
            <a:spLocks noGrp="1"/>
          </p:cNvSpPr>
          <p:nvPr>
            <p:ph type="title"/>
          </p:nvPr>
        </p:nvSpPr>
        <p:spPr>
          <a:xfrm>
            <a:off x="395536" y="40466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790"/>
              <a:buFont typeface="Century Gothic"/>
              <a:buNone/>
            </a:pPr>
            <a:r>
              <a:rPr lang="pt-BR" sz="2790" b="1" i="0" u="none" strike="noStrike" cap="none">
                <a:solidFill>
                  <a:srgbClr val="002060"/>
                </a:solidFill>
                <a:latin typeface="Century Gothic"/>
                <a:ea typeface="Century Gothic"/>
                <a:cs typeface="Century Gothic"/>
                <a:sym typeface="Century Gothic"/>
              </a:rPr>
              <a:t>CRITÉRIOS PARA REJEIÇÃO DE AMOSTRAS DE SANGUE - </a:t>
            </a:r>
            <a:r>
              <a:rPr lang="pt-BR" sz="2430" b="1" i="0" u="none" strike="noStrike" cap="none">
                <a:solidFill>
                  <a:schemeClr val="lt1"/>
                </a:solidFill>
                <a:latin typeface="Century Gothic"/>
                <a:ea typeface="Century Gothic"/>
                <a:cs typeface="Century Gothic"/>
                <a:sym typeface="Century Gothic"/>
              </a:rPr>
              <a:t>CONTROLE DE QUALIDADE</a:t>
            </a:r>
            <a:r>
              <a:rPr lang="pt-BR" sz="3600" b="1" i="0" u="none" strike="noStrike" cap="none">
                <a:solidFill>
                  <a:schemeClr val="lt1"/>
                </a:solidFill>
                <a:latin typeface="Century Gothic"/>
                <a:ea typeface="Century Gothic"/>
                <a:cs typeface="Century Gothic"/>
                <a:sym typeface="Century Gothic"/>
              </a:rPr>
              <a:t/>
            </a:r>
            <a:br>
              <a:rPr lang="pt-BR" sz="3600" b="1" i="0" u="none" strike="noStrike" cap="none">
                <a:solidFill>
                  <a:schemeClr val="lt1"/>
                </a:solidFill>
                <a:latin typeface="Century Gothic"/>
                <a:ea typeface="Century Gothic"/>
                <a:cs typeface="Century Gothic"/>
                <a:sym typeface="Century Gothic"/>
              </a:rPr>
            </a:br>
            <a:endParaRPr sz="1979" b="1" i="0" u="none" strike="noStrike" cap="none">
              <a:solidFill>
                <a:srgbClr val="FF0000"/>
              </a:solidFill>
              <a:latin typeface="Century Gothic"/>
              <a:ea typeface="Century Gothic"/>
              <a:cs typeface="Century Gothic"/>
              <a:sym typeface="Century Gothic"/>
            </a:endParaRPr>
          </a:p>
        </p:txBody>
      </p:sp>
      <p:grpSp>
        <p:nvGrpSpPr>
          <p:cNvPr id="690" name="Shape 690"/>
          <p:cNvGrpSpPr/>
          <p:nvPr/>
        </p:nvGrpSpPr>
        <p:grpSpPr>
          <a:xfrm>
            <a:off x="365125" y="2160588"/>
            <a:ext cx="2528888" cy="846137"/>
            <a:chOff x="703" y="1344"/>
            <a:chExt cx="1724" cy="601"/>
          </a:xfrm>
        </p:grpSpPr>
        <p:pic>
          <p:nvPicPr>
            <p:cNvPr id="691" name="Shape 691" descr="Neonatal Vll"/>
            <p:cNvPicPr preferRelativeResize="0"/>
            <p:nvPr/>
          </p:nvPicPr>
          <p:blipFill rotWithShape="1">
            <a:blip r:embed="rId3">
              <a:alphaModFix/>
            </a:blip>
            <a:srcRect/>
            <a:stretch/>
          </p:blipFill>
          <p:spPr>
            <a:xfrm>
              <a:off x="793" y="1344"/>
              <a:ext cx="1440" cy="288"/>
            </a:xfrm>
            <a:prstGeom prst="rect">
              <a:avLst/>
            </a:prstGeom>
            <a:noFill/>
            <a:ln>
              <a:noFill/>
            </a:ln>
          </p:spPr>
        </p:pic>
        <p:sp>
          <p:nvSpPr>
            <p:cNvPr id="692" name="Shape 692"/>
            <p:cNvSpPr txBox="1"/>
            <p:nvPr/>
          </p:nvSpPr>
          <p:spPr>
            <a:xfrm>
              <a:off x="703" y="1661"/>
              <a:ext cx="1724" cy="28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pt-BR" sz="2000" b="1" i="0" u="none" strike="noStrike" cap="none">
                  <a:solidFill>
                    <a:schemeClr val="lt1"/>
                  </a:solidFill>
                  <a:latin typeface="Century Gothic"/>
                  <a:ea typeface="Century Gothic"/>
                  <a:cs typeface="Century Gothic"/>
                  <a:sym typeface="Century Gothic"/>
                </a:rPr>
                <a:t>Amostra insuficiente</a:t>
              </a:r>
              <a:endParaRPr sz="1400" b="0" i="0" u="none" strike="noStrike" cap="none">
                <a:solidFill>
                  <a:srgbClr val="000000"/>
                </a:solidFill>
                <a:latin typeface="Arial"/>
                <a:ea typeface="Arial"/>
                <a:cs typeface="Arial"/>
                <a:sym typeface="Arial"/>
              </a:endParaRPr>
            </a:p>
          </p:txBody>
        </p:sp>
      </p:grpSp>
      <p:grpSp>
        <p:nvGrpSpPr>
          <p:cNvPr id="693" name="Shape 693"/>
          <p:cNvGrpSpPr/>
          <p:nvPr/>
        </p:nvGrpSpPr>
        <p:grpSpPr>
          <a:xfrm>
            <a:off x="484188" y="3703638"/>
            <a:ext cx="2100262" cy="1208087"/>
            <a:chOff x="759" y="2840"/>
            <a:chExt cx="1633" cy="937"/>
          </a:xfrm>
        </p:grpSpPr>
        <p:pic>
          <p:nvPicPr>
            <p:cNvPr id="694" name="Shape 694" descr="Neonatal l X"/>
            <p:cNvPicPr preferRelativeResize="0"/>
            <p:nvPr/>
          </p:nvPicPr>
          <p:blipFill rotWithShape="1">
            <a:blip r:embed="rId4">
              <a:alphaModFix/>
            </a:blip>
            <a:srcRect/>
            <a:stretch/>
          </p:blipFill>
          <p:spPr>
            <a:xfrm>
              <a:off x="839" y="2840"/>
              <a:ext cx="1463" cy="311"/>
            </a:xfrm>
            <a:prstGeom prst="rect">
              <a:avLst/>
            </a:prstGeom>
            <a:noFill/>
            <a:ln>
              <a:noFill/>
            </a:ln>
          </p:spPr>
        </p:pic>
        <p:sp>
          <p:nvSpPr>
            <p:cNvPr id="695" name="Shape 695"/>
            <p:cNvSpPr txBox="1"/>
            <p:nvPr/>
          </p:nvSpPr>
          <p:spPr>
            <a:xfrm>
              <a:off x="759" y="3228"/>
              <a:ext cx="1633" cy="54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pt-BR" sz="2000" b="1" i="0" u="none" strike="noStrike" cap="none">
                  <a:solidFill>
                    <a:schemeClr val="lt1"/>
                  </a:solidFill>
                  <a:latin typeface="Century Gothic"/>
                  <a:ea typeface="Century Gothic"/>
                  <a:cs typeface="Century Gothic"/>
                  <a:sym typeface="Century Gothic"/>
                </a:rPr>
                <a:t>Secagem inadequada</a:t>
              </a:r>
              <a:endParaRPr sz="1400" b="0" i="0" u="none" strike="noStrike" cap="none">
                <a:solidFill>
                  <a:srgbClr val="000000"/>
                </a:solidFill>
                <a:latin typeface="Arial"/>
                <a:ea typeface="Arial"/>
                <a:cs typeface="Arial"/>
                <a:sym typeface="Arial"/>
              </a:endParaRPr>
            </a:p>
          </p:txBody>
        </p:sp>
      </p:grpSp>
      <p:grpSp>
        <p:nvGrpSpPr>
          <p:cNvPr id="696" name="Shape 696"/>
          <p:cNvGrpSpPr/>
          <p:nvPr/>
        </p:nvGrpSpPr>
        <p:grpSpPr>
          <a:xfrm>
            <a:off x="6429375" y="2552700"/>
            <a:ext cx="2138363" cy="1308100"/>
            <a:chOff x="3377" y="1281"/>
            <a:chExt cx="1499" cy="828"/>
          </a:xfrm>
        </p:grpSpPr>
        <p:pic>
          <p:nvPicPr>
            <p:cNvPr id="697" name="Shape 697" descr="Neonatal X"/>
            <p:cNvPicPr preferRelativeResize="0"/>
            <p:nvPr/>
          </p:nvPicPr>
          <p:blipFill rotWithShape="1">
            <a:blip r:embed="rId5">
              <a:alphaModFix/>
            </a:blip>
            <a:srcRect/>
            <a:stretch/>
          </p:blipFill>
          <p:spPr>
            <a:xfrm>
              <a:off x="3377" y="1281"/>
              <a:ext cx="1463" cy="334"/>
            </a:xfrm>
            <a:prstGeom prst="rect">
              <a:avLst/>
            </a:prstGeom>
            <a:noFill/>
            <a:ln>
              <a:noFill/>
            </a:ln>
          </p:spPr>
        </p:pic>
        <p:sp>
          <p:nvSpPr>
            <p:cNvPr id="698" name="Shape 698"/>
            <p:cNvSpPr txBox="1"/>
            <p:nvPr/>
          </p:nvSpPr>
          <p:spPr>
            <a:xfrm>
              <a:off x="3379" y="1661"/>
              <a:ext cx="1497" cy="4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pt-BR" sz="2000" b="1" i="0" u="none" strike="noStrike" cap="none">
                  <a:solidFill>
                    <a:schemeClr val="lt1"/>
                  </a:solidFill>
                  <a:latin typeface="Century Gothic"/>
                  <a:ea typeface="Century Gothic"/>
                  <a:cs typeface="Century Gothic"/>
                  <a:sym typeface="Century Gothic"/>
                </a:rPr>
                <a:t>Sangue em excesso</a:t>
              </a:r>
              <a:endParaRPr sz="1400" b="0" i="0" u="none" strike="noStrike" cap="none">
                <a:solidFill>
                  <a:srgbClr val="000000"/>
                </a:solidFill>
                <a:latin typeface="Arial"/>
                <a:ea typeface="Arial"/>
                <a:cs typeface="Arial"/>
                <a:sym typeface="Arial"/>
              </a:endParaRPr>
            </a:p>
          </p:txBody>
        </p:sp>
      </p:grpSp>
      <p:grpSp>
        <p:nvGrpSpPr>
          <p:cNvPr id="699" name="Shape 699"/>
          <p:cNvGrpSpPr/>
          <p:nvPr/>
        </p:nvGrpSpPr>
        <p:grpSpPr>
          <a:xfrm>
            <a:off x="122238" y="5216525"/>
            <a:ext cx="2887662" cy="1243013"/>
            <a:chOff x="3005" y="1979"/>
            <a:chExt cx="2223" cy="842"/>
          </a:xfrm>
        </p:grpSpPr>
        <p:pic>
          <p:nvPicPr>
            <p:cNvPr id="700" name="Shape 700" descr="Neonatal X l"/>
            <p:cNvPicPr preferRelativeResize="0"/>
            <p:nvPr/>
          </p:nvPicPr>
          <p:blipFill rotWithShape="1">
            <a:blip r:embed="rId6">
              <a:alphaModFix/>
            </a:blip>
            <a:srcRect/>
            <a:stretch/>
          </p:blipFill>
          <p:spPr>
            <a:xfrm>
              <a:off x="3379" y="1979"/>
              <a:ext cx="1406" cy="334"/>
            </a:xfrm>
            <a:prstGeom prst="rect">
              <a:avLst/>
            </a:prstGeom>
            <a:noFill/>
            <a:ln>
              <a:noFill/>
            </a:ln>
          </p:spPr>
        </p:pic>
        <p:sp>
          <p:nvSpPr>
            <p:cNvPr id="701" name="Shape 701"/>
            <p:cNvSpPr txBox="1"/>
            <p:nvPr/>
          </p:nvSpPr>
          <p:spPr>
            <a:xfrm>
              <a:off x="3005" y="2341"/>
              <a:ext cx="2223" cy="4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pt-BR" sz="2000" b="1" i="0" u="none" strike="noStrike" cap="none">
                  <a:solidFill>
                    <a:schemeClr val="lt1"/>
                  </a:solidFill>
                  <a:latin typeface="Century Gothic"/>
                  <a:ea typeface="Century Gothic"/>
                  <a:cs typeface="Century Gothic"/>
                  <a:sym typeface="Century Gothic"/>
                </a:rPr>
                <a:t>Amostra diluída ou contaminada</a:t>
              </a:r>
              <a:endParaRPr sz="1400" b="0" i="0" u="none" strike="noStrike" cap="none">
                <a:solidFill>
                  <a:srgbClr val="000000"/>
                </a:solidFill>
                <a:latin typeface="Arial"/>
                <a:ea typeface="Arial"/>
                <a:cs typeface="Arial"/>
                <a:sym typeface="Arial"/>
              </a:endParaRPr>
            </a:p>
          </p:txBody>
        </p:sp>
      </p:grpSp>
      <p:grpSp>
        <p:nvGrpSpPr>
          <p:cNvPr id="702" name="Shape 702"/>
          <p:cNvGrpSpPr/>
          <p:nvPr/>
        </p:nvGrpSpPr>
        <p:grpSpPr>
          <a:xfrm>
            <a:off x="3368675" y="1989138"/>
            <a:ext cx="2241550" cy="1338262"/>
            <a:chOff x="3515" y="1417"/>
            <a:chExt cx="1570" cy="517"/>
          </a:xfrm>
        </p:grpSpPr>
        <p:sp>
          <p:nvSpPr>
            <p:cNvPr id="703" name="Shape 703"/>
            <p:cNvSpPr txBox="1"/>
            <p:nvPr/>
          </p:nvSpPr>
          <p:spPr>
            <a:xfrm>
              <a:off x="3515" y="1661"/>
              <a:ext cx="1570" cy="2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pt-BR" sz="2000" b="1" i="0" u="none" strike="noStrike" cap="none">
                  <a:solidFill>
                    <a:schemeClr val="lt1"/>
                  </a:solidFill>
                  <a:latin typeface="Century Gothic"/>
                  <a:ea typeface="Century Gothic"/>
                  <a:cs typeface="Century Gothic"/>
                  <a:sym typeface="Century Gothic"/>
                </a:rPr>
                <a:t>Amostra coagulada ou em camadas</a:t>
              </a:r>
              <a:endParaRPr sz="1400" b="0" i="0" u="none" strike="noStrike" cap="none">
                <a:solidFill>
                  <a:srgbClr val="000000"/>
                </a:solidFill>
                <a:latin typeface="Arial"/>
                <a:ea typeface="Arial"/>
                <a:cs typeface="Arial"/>
                <a:sym typeface="Arial"/>
              </a:endParaRPr>
            </a:p>
          </p:txBody>
        </p:sp>
        <p:pic>
          <p:nvPicPr>
            <p:cNvPr id="704" name="Shape 704" descr="Neonatal X lll"/>
            <p:cNvPicPr preferRelativeResize="0"/>
            <p:nvPr/>
          </p:nvPicPr>
          <p:blipFill rotWithShape="1">
            <a:blip r:embed="rId7">
              <a:alphaModFix/>
            </a:blip>
            <a:srcRect/>
            <a:stretch/>
          </p:blipFill>
          <p:spPr>
            <a:xfrm>
              <a:off x="3572" y="1417"/>
              <a:ext cx="1406" cy="260"/>
            </a:xfrm>
            <a:prstGeom prst="rect">
              <a:avLst/>
            </a:prstGeom>
            <a:noFill/>
            <a:ln>
              <a:noFill/>
            </a:ln>
          </p:spPr>
        </p:pic>
      </p:grpSp>
      <p:sp>
        <p:nvSpPr>
          <p:cNvPr id="705" name="Shape 705"/>
          <p:cNvSpPr txBox="1"/>
          <p:nvPr/>
        </p:nvSpPr>
        <p:spPr>
          <a:xfrm>
            <a:off x="6143625" y="4765675"/>
            <a:ext cx="2652713" cy="13239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pt-BR" sz="2000" b="1" i="0" u="none" strike="noStrike" cap="none">
                <a:solidFill>
                  <a:schemeClr val="lt1"/>
                </a:solidFill>
                <a:latin typeface="Century Gothic"/>
                <a:ea typeface="Century Gothic"/>
                <a:cs typeface="Century Gothic"/>
                <a:sym typeface="Century Gothic"/>
              </a:rPr>
              <a:t>Amostra com anéis </a:t>
            </a:r>
            <a:br>
              <a:rPr lang="pt-BR" sz="2000" b="1" i="0" u="none" strike="noStrike" cap="none">
                <a:solidFill>
                  <a:schemeClr val="lt1"/>
                </a:solidFill>
                <a:latin typeface="Century Gothic"/>
                <a:ea typeface="Century Gothic"/>
                <a:cs typeface="Century Gothic"/>
                <a:sym typeface="Century Gothic"/>
              </a:rPr>
            </a:br>
            <a:r>
              <a:rPr lang="pt-BR" sz="2000" b="1" i="0" u="none" strike="noStrike" cap="none">
                <a:solidFill>
                  <a:schemeClr val="lt1"/>
                </a:solidFill>
                <a:latin typeface="Century Gothic"/>
                <a:ea typeface="Century Gothic"/>
                <a:cs typeface="Century Gothic"/>
                <a:sym typeface="Century Gothic"/>
              </a:rPr>
              <a:t>de soro </a:t>
            </a:r>
            <a:br>
              <a:rPr lang="pt-BR" sz="2000" b="1" i="0" u="none" strike="noStrike" cap="none">
                <a:solidFill>
                  <a:schemeClr val="lt1"/>
                </a:solidFill>
                <a:latin typeface="Century Gothic"/>
                <a:ea typeface="Century Gothic"/>
                <a:cs typeface="Century Gothic"/>
                <a:sym typeface="Century Gothic"/>
              </a:rPr>
            </a:br>
            <a:r>
              <a:rPr lang="pt-BR" sz="2000" b="1" i="0" u="none" strike="noStrike" cap="none">
                <a:solidFill>
                  <a:schemeClr val="lt1"/>
                </a:solidFill>
                <a:latin typeface="Century Gothic"/>
                <a:ea typeface="Century Gothic"/>
                <a:cs typeface="Century Gothic"/>
                <a:sym typeface="Century Gothic"/>
              </a:rPr>
              <a:t>(álcool, loção para </a:t>
            </a:r>
            <a:br>
              <a:rPr lang="pt-BR" sz="2000" b="1" i="0" u="none" strike="noStrike" cap="none">
                <a:solidFill>
                  <a:schemeClr val="lt1"/>
                </a:solidFill>
                <a:latin typeface="Century Gothic"/>
                <a:ea typeface="Century Gothic"/>
                <a:cs typeface="Century Gothic"/>
                <a:sym typeface="Century Gothic"/>
              </a:rPr>
            </a:br>
            <a:r>
              <a:rPr lang="pt-BR" sz="2000" b="1" i="0" u="none" strike="noStrike" cap="none">
                <a:solidFill>
                  <a:schemeClr val="lt1"/>
                </a:solidFill>
                <a:latin typeface="Century Gothic"/>
                <a:ea typeface="Century Gothic"/>
                <a:cs typeface="Century Gothic"/>
                <a:sym typeface="Century Gothic"/>
              </a:rPr>
              <a:t>mãos, etc.)</a:t>
            </a:r>
            <a:endParaRPr sz="1400" b="0" i="0" u="none" strike="noStrike" cap="none">
              <a:solidFill>
                <a:srgbClr val="000000"/>
              </a:solidFill>
              <a:latin typeface="Arial"/>
              <a:ea typeface="Arial"/>
              <a:cs typeface="Arial"/>
              <a:sym typeface="Arial"/>
            </a:endParaRPr>
          </a:p>
        </p:txBody>
      </p:sp>
      <p:pic>
        <p:nvPicPr>
          <p:cNvPr id="706" name="Shape 706" descr="Neonatal X ll"/>
          <p:cNvPicPr preferRelativeResize="0"/>
          <p:nvPr/>
        </p:nvPicPr>
        <p:blipFill rotWithShape="1">
          <a:blip r:embed="rId8">
            <a:alphaModFix/>
          </a:blip>
          <a:srcRect/>
          <a:stretch/>
        </p:blipFill>
        <p:spPr>
          <a:xfrm>
            <a:off x="6357938" y="4265613"/>
            <a:ext cx="2214562" cy="492125"/>
          </a:xfrm>
          <a:prstGeom prst="rect">
            <a:avLst/>
          </a:prstGeom>
          <a:noFill/>
          <a:ln>
            <a:noFill/>
          </a:ln>
        </p:spPr>
      </p:pic>
      <p:grpSp>
        <p:nvGrpSpPr>
          <p:cNvPr id="707" name="Shape 707"/>
          <p:cNvGrpSpPr/>
          <p:nvPr/>
        </p:nvGrpSpPr>
        <p:grpSpPr>
          <a:xfrm>
            <a:off x="3348038" y="3789363"/>
            <a:ext cx="2314575" cy="992187"/>
            <a:chOff x="3470" y="2403"/>
            <a:chExt cx="1463" cy="429"/>
          </a:xfrm>
        </p:grpSpPr>
        <p:pic>
          <p:nvPicPr>
            <p:cNvPr id="708" name="Shape 708" descr="Neonatal X lV"/>
            <p:cNvPicPr preferRelativeResize="0"/>
            <p:nvPr/>
          </p:nvPicPr>
          <p:blipFill rotWithShape="1">
            <a:blip r:embed="rId9">
              <a:alphaModFix/>
            </a:blip>
            <a:srcRect/>
            <a:stretch/>
          </p:blipFill>
          <p:spPr>
            <a:xfrm>
              <a:off x="3470" y="2403"/>
              <a:ext cx="1463" cy="249"/>
            </a:xfrm>
            <a:prstGeom prst="rect">
              <a:avLst/>
            </a:prstGeom>
            <a:noFill/>
            <a:ln>
              <a:noFill/>
            </a:ln>
          </p:spPr>
        </p:pic>
        <p:sp>
          <p:nvSpPr>
            <p:cNvPr id="709" name="Shape 709"/>
            <p:cNvSpPr txBox="1"/>
            <p:nvPr/>
          </p:nvSpPr>
          <p:spPr>
            <a:xfrm>
              <a:off x="3560" y="2659"/>
              <a:ext cx="1225" cy="1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pt-BR" sz="2000" b="1" i="0" u="none" strike="noStrike" cap="none">
                  <a:solidFill>
                    <a:schemeClr val="lt1"/>
                  </a:solidFill>
                  <a:latin typeface="Century Gothic"/>
                  <a:ea typeface="Century Gothic"/>
                  <a:cs typeface="Century Gothic"/>
                  <a:sym typeface="Century Gothic"/>
                </a:rPr>
                <a:t>Sem sangue</a:t>
              </a:r>
              <a:endParaRPr sz="1400" b="0" i="0" u="none" strike="noStrike" cap="none">
                <a:solidFill>
                  <a:srgbClr val="000000"/>
                </a:solidFill>
                <a:latin typeface="Arial"/>
                <a:ea typeface="Arial"/>
                <a:cs typeface="Arial"/>
                <a:sym typeface="Arial"/>
              </a:endParaRPr>
            </a:p>
          </p:txBody>
        </p:sp>
      </p:grpSp>
      <p:grpSp>
        <p:nvGrpSpPr>
          <p:cNvPr id="710" name="Shape 710"/>
          <p:cNvGrpSpPr/>
          <p:nvPr/>
        </p:nvGrpSpPr>
        <p:grpSpPr>
          <a:xfrm>
            <a:off x="3443288" y="5186363"/>
            <a:ext cx="2065337" cy="1150937"/>
            <a:chOff x="5675015" y="5643563"/>
            <a:chExt cx="2065337" cy="1150997"/>
          </a:xfrm>
        </p:grpSpPr>
        <p:pic>
          <p:nvPicPr>
            <p:cNvPr id="711" name="Shape 711"/>
            <p:cNvPicPr preferRelativeResize="0"/>
            <p:nvPr/>
          </p:nvPicPr>
          <p:blipFill rotWithShape="1">
            <a:blip r:embed="rId10">
              <a:alphaModFix/>
            </a:blip>
            <a:srcRect/>
            <a:stretch/>
          </p:blipFill>
          <p:spPr>
            <a:xfrm>
              <a:off x="5675015" y="5643563"/>
              <a:ext cx="2065337" cy="722312"/>
            </a:xfrm>
            <a:prstGeom prst="rect">
              <a:avLst/>
            </a:prstGeom>
            <a:noFill/>
            <a:ln>
              <a:noFill/>
            </a:ln>
          </p:spPr>
        </p:pic>
        <p:sp>
          <p:nvSpPr>
            <p:cNvPr id="712" name="Shape 712"/>
            <p:cNvSpPr txBox="1"/>
            <p:nvPr/>
          </p:nvSpPr>
          <p:spPr>
            <a:xfrm>
              <a:off x="5714702" y="6394489"/>
              <a:ext cx="1938338" cy="40007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pt-BR" sz="2000" b="1" i="0" u="none" strike="noStrike" cap="none">
                  <a:solidFill>
                    <a:schemeClr val="lt1"/>
                  </a:solidFill>
                  <a:latin typeface="Century Gothic"/>
                  <a:ea typeface="Century Gothic"/>
                  <a:cs typeface="Century Gothic"/>
                  <a:sym typeface="Century Gothic"/>
                </a:rPr>
                <a:t>Pingo de sangue</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Shape 718"/>
          <p:cNvSpPr txBox="1">
            <a:spLocks noGrp="1"/>
          </p:cNvSpPr>
          <p:nvPr>
            <p:ph type="title"/>
          </p:nvPr>
        </p:nvSpPr>
        <p:spPr>
          <a:xfrm>
            <a:off x="251520" y="260648"/>
            <a:ext cx="8686800" cy="14589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000"/>
              <a:buFont typeface="Century Gothic"/>
              <a:buNone/>
            </a:pPr>
            <a:r>
              <a:rPr lang="pt-BR" sz="4000" b="1" i="0" u="none" strike="noStrike" cap="none">
                <a:solidFill>
                  <a:schemeClr val="lt1"/>
                </a:solidFill>
                <a:latin typeface="Century Gothic"/>
                <a:ea typeface="Century Gothic"/>
                <a:cs typeface="Century Gothic"/>
                <a:sym typeface="Century Gothic"/>
              </a:rPr>
              <a:t>PROCESSAMENTO DAS AMOSTRAS </a:t>
            </a:r>
            <a:br>
              <a:rPr lang="pt-BR" sz="4000" b="1" i="0" u="none" strike="noStrike" cap="none">
                <a:solidFill>
                  <a:schemeClr val="lt1"/>
                </a:solidFill>
                <a:latin typeface="Century Gothic"/>
                <a:ea typeface="Century Gothic"/>
                <a:cs typeface="Century Gothic"/>
                <a:sym typeface="Century Gothic"/>
              </a:rPr>
            </a:br>
            <a:r>
              <a:rPr lang="pt-BR" sz="4000" b="1" i="0" u="none" strike="noStrike" cap="none">
                <a:solidFill>
                  <a:srgbClr val="FF0000"/>
                </a:solidFill>
                <a:latin typeface="Century Gothic"/>
                <a:ea typeface="Century Gothic"/>
                <a:cs typeface="Century Gothic"/>
                <a:sym typeface="Century Gothic"/>
              </a:rPr>
              <a:t>CADASTRO NO SISTEMA</a:t>
            </a:r>
            <a:endParaRPr sz="3200" b="0" i="0" u="none" strike="noStrike" cap="none">
              <a:solidFill>
                <a:schemeClr val="lt1"/>
              </a:solidFill>
              <a:latin typeface="Century Gothic"/>
              <a:ea typeface="Century Gothic"/>
              <a:cs typeface="Century Gothic"/>
              <a:sym typeface="Century Gothic"/>
            </a:endParaRPr>
          </a:p>
        </p:txBody>
      </p:sp>
      <p:sp>
        <p:nvSpPr>
          <p:cNvPr id="719" name="Shape 719"/>
          <p:cNvSpPr txBox="1">
            <a:spLocks noGrp="1"/>
          </p:cNvSpPr>
          <p:nvPr>
            <p:ph type="body" idx="1"/>
          </p:nvPr>
        </p:nvSpPr>
        <p:spPr>
          <a:xfrm>
            <a:off x="445096" y="956262"/>
            <a:ext cx="8299648" cy="3299048"/>
          </a:xfrm>
          <a:prstGeom prst="rect">
            <a:avLst/>
          </a:prstGeom>
          <a:noFill/>
          <a:ln>
            <a:noFill/>
          </a:ln>
        </p:spPr>
        <p:txBody>
          <a:bodyPr spcFirstLastPara="1" wrap="square" lIns="91425" tIns="45700" rIns="91425" bIns="45700" anchor="ctr" anchorCtr="0">
            <a:noAutofit/>
          </a:bodyPr>
          <a:lstStyle/>
          <a:p>
            <a:pPr marL="274320" marR="0" lvl="0" indent="-322580" algn="just" rtl="0">
              <a:lnSpc>
                <a:spcPct val="100000"/>
              </a:lnSpc>
              <a:spcBef>
                <a:spcPts val="0"/>
              </a:spcBef>
              <a:spcAft>
                <a:spcPts val="0"/>
              </a:spcAft>
              <a:buClr>
                <a:srgbClr val="FFFF00"/>
              </a:buClr>
              <a:buSzPts val="2200"/>
              <a:buFont typeface="Calibri"/>
              <a:buChar char="●"/>
            </a:pPr>
            <a:r>
              <a:rPr lang="pt-BR" sz="2200" b="1" i="0" u="none" strike="noStrike" cap="none">
                <a:solidFill>
                  <a:schemeClr val="lt1"/>
                </a:solidFill>
                <a:latin typeface="Calibri"/>
                <a:ea typeface="Calibri"/>
                <a:cs typeface="Calibri"/>
                <a:sym typeface="Calibri"/>
              </a:rPr>
              <a:t>As amostras válidas são cadastradas na base de dados, permitindo seu  rastreamento dentro do laboratório através do código de barras, mas também por digitalização da imagem do filtro coletado. </a:t>
            </a:r>
            <a:endParaRPr sz="2200" i="0" u="none" strike="noStrike" cap="none">
              <a:solidFill>
                <a:srgbClr val="0F486F"/>
              </a:solidFill>
              <a:latin typeface="Calibri"/>
              <a:ea typeface="Calibri"/>
              <a:cs typeface="Calibri"/>
              <a:sym typeface="Calibri"/>
            </a:endParaRPr>
          </a:p>
          <a:p>
            <a:pPr marL="274320" marR="0" lvl="0" indent="-182880" algn="just" rtl="0">
              <a:lnSpc>
                <a:spcPct val="100000"/>
              </a:lnSpc>
              <a:spcBef>
                <a:spcPts val="360"/>
              </a:spcBef>
              <a:spcAft>
                <a:spcPts val="0"/>
              </a:spcAft>
              <a:buClr>
                <a:srgbClr val="FFFF00"/>
              </a:buClr>
              <a:buSzPts val="1440"/>
              <a:buFont typeface="Noto Sans Symbols"/>
              <a:buNone/>
            </a:pPr>
            <a:endParaRPr sz="2200" b="1" i="0" u="none" strike="noStrike" cap="none">
              <a:solidFill>
                <a:schemeClr val="lt1"/>
              </a:solidFill>
              <a:latin typeface="Calibri"/>
              <a:ea typeface="Calibri"/>
              <a:cs typeface="Calibri"/>
              <a:sym typeface="Calibri"/>
            </a:endParaRPr>
          </a:p>
          <a:p>
            <a:pPr marL="274320" marR="0" lvl="0" indent="-322580" algn="just" rtl="0">
              <a:lnSpc>
                <a:spcPct val="100000"/>
              </a:lnSpc>
              <a:spcBef>
                <a:spcPts val="360"/>
              </a:spcBef>
              <a:spcAft>
                <a:spcPts val="0"/>
              </a:spcAft>
              <a:buClr>
                <a:srgbClr val="FFFF00"/>
              </a:buClr>
              <a:buSzPts val="2200"/>
              <a:buFont typeface="Calibri"/>
              <a:buChar char="●"/>
            </a:pPr>
            <a:r>
              <a:rPr lang="pt-BR" sz="2200" b="1" i="0" u="none" strike="noStrike" cap="none">
                <a:solidFill>
                  <a:schemeClr val="lt1"/>
                </a:solidFill>
                <a:latin typeface="Calibri"/>
                <a:ea typeface="Calibri"/>
                <a:cs typeface="Calibri"/>
                <a:sym typeface="Calibri"/>
              </a:rPr>
              <a:t>Após o cadastro, as amostras são entregues ao laboratório.                         </a:t>
            </a:r>
            <a:endParaRPr sz="2200" i="0" u="none" strike="noStrike" cap="none">
              <a:solidFill>
                <a:srgbClr val="0F486F"/>
              </a:solidFill>
              <a:latin typeface="Calibri"/>
              <a:ea typeface="Calibri"/>
              <a:cs typeface="Calibri"/>
              <a:sym typeface="Calibri"/>
            </a:endParaRPr>
          </a:p>
        </p:txBody>
      </p:sp>
      <p:sp>
        <p:nvSpPr>
          <p:cNvPr id="720" name="Shape 720"/>
          <p:cNvSpPr/>
          <p:nvPr/>
        </p:nvSpPr>
        <p:spPr>
          <a:xfrm>
            <a:off x="0" y="3357000"/>
            <a:ext cx="8938500" cy="2031300"/>
          </a:xfrm>
          <a:prstGeom prst="rect">
            <a:avLst/>
          </a:prstGeom>
          <a:noFill/>
          <a:ln>
            <a:noFill/>
          </a:ln>
        </p:spPr>
        <p:txBody>
          <a:bodyPr spcFirstLastPara="1" wrap="square" lIns="91425" tIns="45700" rIns="91425" bIns="45700" anchor="t" anchorCtr="0">
            <a:noAutofit/>
          </a:bodyPr>
          <a:lstStyle/>
          <a:p>
            <a:pPr marL="285750" marR="0" lvl="0" indent="-147447" algn="l" rtl="0">
              <a:lnSpc>
                <a:spcPct val="100000"/>
              </a:lnSpc>
              <a:spcBef>
                <a:spcPts val="0"/>
              </a:spcBef>
              <a:spcAft>
                <a:spcPts val="0"/>
              </a:spcAft>
              <a:buClr>
                <a:srgbClr val="FFFF00"/>
              </a:buClr>
              <a:buSzPts val="2178"/>
              <a:buFont typeface="Arial"/>
              <a:buNone/>
            </a:pPr>
            <a:endParaRPr sz="1800" b="1" i="0" u="none" strike="noStrike" cap="none">
              <a:solidFill>
                <a:schemeClr val="lt1"/>
              </a:solidFill>
              <a:latin typeface="Century Gothic"/>
              <a:ea typeface="Century Gothic"/>
              <a:cs typeface="Century Gothic"/>
              <a:sym typeface="Century Gothic"/>
            </a:endParaRPr>
          </a:p>
          <a:p>
            <a:pPr marL="285750" marR="0" lvl="0" indent="-287147" algn="just" rtl="0">
              <a:lnSpc>
                <a:spcPct val="100000"/>
              </a:lnSpc>
              <a:spcBef>
                <a:spcPts val="0"/>
              </a:spcBef>
              <a:spcAft>
                <a:spcPts val="0"/>
              </a:spcAft>
              <a:buClr>
                <a:srgbClr val="FFFF00"/>
              </a:buClr>
              <a:buSzPts val="2200"/>
              <a:buFont typeface="Arial"/>
              <a:buChar char="•"/>
            </a:pPr>
            <a:r>
              <a:rPr lang="pt-BR" sz="2200" b="1" i="0" u="none" strike="noStrike" cap="none">
                <a:solidFill>
                  <a:schemeClr val="lt1"/>
                </a:solidFill>
                <a:latin typeface="Century Gothic"/>
                <a:ea typeface="Century Gothic"/>
                <a:cs typeface="Century Gothic"/>
                <a:sym typeface="Century Gothic"/>
              </a:rPr>
              <a:t>Amostras sem identificação não podem ser cadastradas no sistema;</a:t>
            </a:r>
            <a:endParaRPr sz="2200" b="0" i="0" u="none" strike="noStrike" cap="none">
              <a:solidFill>
                <a:srgbClr val="000000"/>
              </a:solidFill>
              <a:latin typeface="Arial"/>
              <a:ea typeface="Arial"/>
              <a:cs typeface="Arial"/>
              <a:sym typeface="Arial"/>
            </a:endParaRPr>
          </a:p>
          <a:p>
            <a:pPr marL="285750" marR="0" lvl="0" indent="-147447" algn="just" rtl="0">
              <a:lnSpc>
                <a:spcPct val="100000"/>
              </a:lnSpc>
              <a:spcBef>
                <a:spcPts val="0"/>
              </a:spcBef>
              <a:spcAft>
                <a:spcPts val="0"/>
              </a:spcAft>
              <a:buClr>
                <a:srgbClr val="FFFF00"/>
              </a:buClr>
              <a:buSzPts val="2178"/>
              <a:buFont typeface="Arial"/>
              <a:buNone/>
            </a:pPr>
            <a:endParaRPr sz="2200" b="1" i="0" u="none" strike="noStrike" cap="none">
              <a:solidFill>
                <a:schemeClr val="lt1"/>
              </a:solidFill>
              <a:latin typeface="Century Gothic"/>
              <a:ea typeface="Century Gothic"/>
              <a:cs typeface="Century Gothic"/>
              <a:sym typeface="Century Gothic"/>
            </a:endParaRPr>
          </a:p>
          <a:p>
            <a:pPr marL="285750" marR="0" lvl="0" indent="-287147" algn="just" rtl="0">
              <a:lnSpc>
                <a:spcPct val="100000"/>
              </a:lnSpc>
              <a:spcBef>
                <a:spcPts val="0"/>
              </a:spcBef>
              <a:spcAft>
                <a:spcPts val="0"/>
              </a:spcAft>
              <a:buClr>
                <a:srgbClr val="FFFF00"/>
              </a:buClr>
              <a:buSzPts val="2200"/>
              <a:buFont typeface="Arial"/>
              <a:buChar char="•"/>
            </a:pPr>
            <a:r>
              <a:rPr lang="pt-BR" sz="2200" b="1" i="0" u="none" strike="noStrike" cap="none">
                <a:solidFill>
                  <a:schemeClr val="lt1"/>
                </a:solidFill>
                <a:latin typeface="Century Gothic"/>
                <a:ea typeface="Century Gothic"/>
                <a:cs typeface="Century Gothic"/>
                <a:sym typeface="Century Gothic"/>
              </a:rPr>
              <a:t>Cada detalhe incorreto aumenta a demora na liberação do resultado e prejudica a criança que porventura tenha alguma das doenças.</a:t>
            </a:r>
            <a:endParaRPr sz="2200" b="0" i="0" u="none" strike="noStrike" cap="none">
              <a:solidFill>
                <a:srgbClr val="000000"/>
              </a:solidFill>
              <a:latin typeface="Arial"/>
              <a:ea typeface="Arial"/>
              <a:cs typeface="Arial"/>
              <a:sym typeface="Arial"/>
            </a:endParaRPr>
          </a:p>
        </p:txBody>
      </p:sp>
      <p:sp>
        <p:nvSpPr>
          <p:cNvPr id="721" name="Shape 721"/>
          <p:cNvSpPr txBox="1"/>
          <p:nvPr/>
        </p:nvSpPr>
        <p:spPr>
          <a:xfrm>
            <a:off x="2460338" y="5615840"/>
            <a:ext cx="6284400" cy="1077300"/>
          </a:xfrm>
          <a:prstGeom prst="rect">
            <a:avLst/>
          </a:prstGeom>
          <a:solidFill>
            <a:srgbClr val="5EA6FA"/>
          </a:solidFill>
          <a:ln>
            <a:noFill/>
          </a:ln>
          <a:effectLst>
            <a:outerShdw blurRad="50800" dist="38100" dir="5400000" rotWithShape="0">
              <a:srgbClr val="000000">
                <a:alpha val="4549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pt-BR" sz="3200" b="1" i="0" u="none" strike="noStrike" cap="none">
                <a:solidFill>
                  <a:schemeClr val="lt1"/>
                </a:solidFill>
                <a:latin typeface="Century Gothic"/>
                <a:ea typeface="Century Gothic"/>
                <a:cs typeface="Century Gothic"/>
                <a:sym typeface="Century Gothic"/>
              </a:rPr>
              <a:t>Não esqueça de preencher corretamente o cartão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Shape 727" descr="Amostra válida.psd.jpg"/>
          <p:cNvPicPr preferRelativeResize="0">
            <a:picLocks noGrp="1"/>
          </p:cNvPicPr>
          <p:nvPr>
            <p:ph type="pic" idx="2"/>
          </p:nvPr>
        </p:nvPicPr>
        <p:blipFill rotWithShape="1">
          <a:blip r:embed="rId3">
            <a:alphaModFix/>
          </a:blip>
          <a:srcRect l="4410" r="4408"/>
          <a:stretch/>
        </p:blipFill>
        <p:spPr>
          <a:xfrm rot="420000">
            <a:off x="4525963" y="2152650"/>
            <a:ext cx="4618037" cy="3932238"/>
          </a:xfrm>
          <a:prstGeom prst="rect">
            <a:avLst/>
          </a:prstGeom>
          <a:noFill/>
          <a:ln>
            <a:noFill/>
          </a:ln>
          <a:effectLst>
            <a:outerShdw blurRad="50800" dist="38100" dir="5400000" algn="t" rotWithShape="0">
              <a:srgbClr val="000000">
                <a:alpha val="40000"/>
              </a:srgbClr>
            </a:outerShdw>
            <a:reflection stA="49000" endA="500" endPos="10000" dist="900" dir="5400000" sy="-90000" algn="bl" rotWithShape="0"/>
          </a:effectLst>
        </p:spPr>
      </p:pic>
      <p:pic>
        <p:nvPicPr>
          <p:cNvPr id="728" name="Shape 728" descr="PICT0110.JPG"/>
          <p:cNvPicPr preferRelativeResize="0"/>
          <p:nvPr/>
        </p:nvPicPr>
        <p:blipFill rotWithShape="1">
          <a:blip r:embed="rId4">
            <a:alphaModFix/>
          </a:blip>
          <a:srcRect/>
          <a:stretch/>
        </p:blipFill>
        <p:spPr>
          <a:xfrm>
            <a:off x="857250" y="2060575"/>
            <a:ext cx="3054350" cy="4071938"/>
          </a:xfrm>
          <a:prstGeom prst="rect">
            <a:avLst/>
          </a:prstGeom>
          <a:noFill/>
          <a:ln>
            <a:noFill/>
          </a:ln>
        </p:spPr>
      </p:pic>
      <p:sp>
        <p:nvSpPr>
          <p:cNvPr id="729" name="Shape 729"/>
          <p:cNvSpPr txBox="1"/>
          <p:nvPr/>
        </p:nvSpPr>
        <p:spPr>
          <a:xfrm>
            <a:off x="468313" y="701675"/>
            <a:ext cx="8229600" cy="1143000"/>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000000"/>
              </a:buClr>
              <a:buSzPts val="4000"/>
              <a:buFont typeface="Arial"/>
              <a:buNone/>
            </a:pPr>
            <a:r>
              <a:rPr lang="pt-BR" sz="4000" b="1" i="0" u="none" strike="noStrike" cap="none">
                <a:solidFill>
                  <a:srgbClr val="002060"/>
                </a:solidFill>
                <a:latin typeface="Century Gothic"/>
                <a:ea typeface="Century Gothic"/>
                <a:cs typeface="Century Gothic"/>
                <a:sym typeface="Century Gothic"/>
              </a:rPr>
              <a:t>Controle de Qualidade</a:t>
            </a:r>
            <a:r>
              <a:rPr lang="pt-BR" sz="4000" b="1" i="0" u="none" strike="noStrike" cap="none">
                <a:solidFill>
                  <a:schemeClr val="lt2"/>
                </a:solidFill>
                <a:latin typeface="Century Gothic"/>
                <a:ea typeface="Century Gothic"/>
                <a:cs typeface="Century Gothic"/>
                <a:sym typeface="Century Gothic"/>
              </a:rPr>
              <a:t/>
            </a:r>
            <a:br>
              <a:rPr lang="pt-BR" sz="4000" b="1" i="0" u="none" strike="noStrike" cap="none">
                <a:solidFill>
                  <a:schemeClr val="lt2"/>
                </a:solidFill>
                <a:latin typeface="Century Gothic"/>
                <a:ea typeface="Century Gothic"/>
                <a:cs typeface="Century Gothic"/>
                <a:sym typeface="Century Gothic"/>
              </a:rPr>
            </a:br>
            <a:r>
              <a:rPr lang="pt-BR" sz="4000" b="1" i="0" u="none" strike="noStrike" cap="none">
                <a:solidFill>
                  <a:srgbClr val="FF0000"/>
                </a:solidFill>
                <a:latin typeface="Century Gothic"/>
                <a:ea typeface="Century Gothic"/>
                <a:cs typeface="Century Gothic"/>
                <a:sym typeface="Century Gothic"/>
              </a:rPr>
              <a:t>Amostra válida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Shape 735"/>
          <p:cNvSpPr txBox="1">
            <a:spLocks noGrp="1"/>
          </p:cNvSpPr>
          <p:nvPr>
            <p:ph type="title"/>
          </p:nvPr>
        </p:nvSpPr>
        <p:spPr>
          <a:xfrm>
            <a:off x="298507" y="-2377"/>
            <a:ext cx="8712900" cy="14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entury Gothic"/>
              <a:buNone/>
            </a:pPr>
            <a:r>
              <a:rPr lang="pt-BR" sz="4400" b="1" i="0" u="none" strike="noStrike" cap="none">
                <a:solidFill>
                  <a:schemeClr val="accent1"/>
                </a:solidFill>
                <a:latin typeface="Century Gothic"/>
                <a:ea typeface="Century Gothic"/>
                <a:cs typeface="Century Gothic"/>
                <a:sym typeface="Century Gothic"/>
              </a:rPr>
              <a:t>LIBERAÇÃO E ENTREGA DOS RESULTADOS </a:t>
            </a:r>
            <a:r>
              <a:rPr lang="pt-BR" sz="4400" b="1" i="0" u="none" strike="noStrike" cap="none">
                <a:solidFill>
                  <a:srgbClr val="FF0000"/>
                </a:solidFill>
                <a:latin typeface="Century Gothic"/>
                <a:ea typeface="Century Gothic"/>
                <a:cs typeface="Century Gothic"/>
                <a:sym typeface="Century Gothic"/>
              </a:rPr>
              <a:t>NORMAIS</a:t>
            </a:r>
            <a:r>
              <a:rPr lang="pt-BR" sz="4400" b="1" i="0" u="none" strike="noStrike" cap="none">
                <a:solidFill>
                  <a:schemeClr val="lt1"/>
                </a:solidFill>
                <a:latin typeface="Century Gothic"/>
                <a:ea typeface="Century Gothic"/>
                <a:cs typeface="Century Gothic"/>
                <a:sym typeface="Century Gothic"/>
              </a:rPr>
              <a:t> </a:t>
            </a:r>
            <a:endParaRPr sz="3200" b="0" i="0" u="none" strike="noStrike" cap="none">
              <a:solidFill>
                <a:schemeClr val="lt1"/>
              </a:solidFill>
              <a:latin typeface="Century Gothic"/>
              <a:ea typeface="Century Gothic"/>
              <a:cs typeface="Century Gothic"/>
              <a:sym typeface="Century Gothic"/>
            </a:endParaRPr>
          </a:p>
        </p:txBody>
      </p:sp>
      <p:sp>
        <p:nvSpPr>
          <p:cNvPr id="736" name="Shape 736"/>
          <p:cNvSpPr txBox="1">
            <a:spLocks noGrp="1"/>
          </p:cNvSpPr>
          <p:nvPr>
            <p:ph type="body" idx="1"/>
          </p:nvPr>
        </p:nvSpPr>
        <p:spPr>
          <a:xfrm>
            <a:off x="323528" y="2060848"/>
            <a:ext cx="8496944" cy="4536504"/>
          </a:xfrm>
          <a:prstGeom prst="rect">
            <a:avLst/>
          </a:prstGeom>
          <a:noFill/>
          <a:ln>
            <a:noFill/>
          </a:ln>
        </p:spPr>
        <p:txBody>
          <a:bodyPr spcFirstLastPara="1" wrap="square" lIns="91425" tIns="45700" rIns="91425" bIns="45700" anchor="ctr" anchorCtr="0">
            <a:noAutofit/>
          </a:bodyPr>
          <a:lstStyle/>
          <a:p>
            <a:pPr marL="285750" marR="0" lvl="0" indent="-285750" algn="just" rtl="0">
              <a:lnSpc>
                <a:spcPct val="100000"/>
              </a:lnSpc>
              <a:spcBef>
                <a:spcPts val="0"/>
              </a:spcBef>
              <a:spcAft>
                <a:spcPts val="0"/>
              </a:spcAft>
              <a:buClr>
                <a:schemeClr val="lt1"/>
              </a:buClr>
              <a:buSzPts val="2240"/>
              <a:buFont typeface="Noto Sans Symbols"/>
              <a:buNone/>
            </a:pPr>
            <a:endParaRPr sz="2800" b="0" i="0" u="none" strike="noStrike" cap="none">
              <a:solidFill>
                <a:srgbClr val="0F486F"/>
              </a:solidFill>
              <a:latin typeface="Calibri"/>
              <a:ea typeface="Calibri"/>
              <a:cs typeface="Calibri"/>
              <a:sym typeface="Calibri"/>
            </a:endParaRPr>
          </a:p>
          <a:p>
            <a:pPr marL="285750" marR="0" lvl="0" indent="-143510" algn="just" rtl="0">
              <a:lnSpc>
                <a:spcPct val="100000"/>
              </a:lnSpc>
              <a:spcBef>
                <a:spcPts val="1160"/>
              </a:spcBef>
              <a:spcAft>
                <a:spcPts val="0"/>
              </a:spcAft>
              <a:buClr>
                <a:schemeClr val="lt1"/>
              </a:buClr>
              <a:buSzPts val="2240"/>
              <a:buFont typeface="Noto Sans Symbols"/>
              <a:buNone/>
            </a:pPr>
            <a:endParaRPr sz="2800" b="0" i="0" u="none" strike="noStrike" cap="none">
              <a:solidFill>
                <a:srgbClr val="0F486F"/>
              </a:solidFill>
              <a:latin typeface="Calibri"/>
              <a:ea typeface="Calibri"/>
              <a:cs typeface="Calibri"/>
              <a:sym typeface="Calibri"/>
            </a:endParaRPr>
          </a:p>
        </p:txBody>
      </p:sp>
      <p:sp>
        <p:nvSpPr>
          <p:cNvPr id="737" name="Shape 737"/>
          <p:cNvSpPr txBox="1"/>
          <p:nvPr/>
        </p:nvSpPr>
        <p:spPr>
          <a:xfrm>
            <a:off x="489548" y="1813425"/>
            <a:ext cx="2301000" cy="577200"/>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Acesso do responsável</a:t>
            </a:r>
            <a:endParaRPr/>
          </a:p>
          <a:p>
            <a:pPr marL="0" marR="0" lvl="0" indent="0" algn="l"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Ao conexão Saúde RJ</a:t>
            </a:r>
            <a:endParaRPr sz="1400" b="0" i="0" u="none" strike="noStrike" cap="none">
              <a:solidFill>
                <a:srgbClr val="000000"/>
              </a:solidFill>
              <a:latin typeface="Arial"/>
              <a:ea typeface="Arial"/>
              <a:cs typeface="Arial"/>
              <a:sym typeface="Arial"/>
            </a:endParaRPr>
          </a:p>
        </p:txBody>
      </p:sp>
      <p:sp>
        <p:nvSpPr>
          <p:cNvPr id="738" name="Shape 738"/>
          <p:cNvSpPr txBox="1"/>
          <p:nvPr/>
        </p:nvSpPr>
        <p:spPr>
          <a:xfrm>
            <a:off x="3583851" y="1892828"/>
            <a:ext cx="2301000" cy="339300"/>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NETLAUDO</a:t>
            </a:r>
            <a:endParaRPr/>
          </a:p>
        </p:txBody>
      </p:sp>
      <p:sp>
        <p:nvSpPr>
          <p:cNvPr id="739" name="Shape 739"/>
          <p:cNvSpPr txBox="1"/>
          <p:nvPr/>
        </p:nvSpPr>
        <p:spPr>
          <a:xfrm>
            <a:off x="6519472" y="1813425"/>
            <a:ext cx="2301000" cy="577200"/>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Impressão de </a:t>
            </a:r>
            <a:endParaRPr/>
          </a:p>
          <a:p>
            <a:pPr marL="0" marR="0" lvl="0" indent="0" algn="ctr"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Resultado</a:t>
            </a:r>
            <a:endParaRPr/>
          </a:p>
        </p:txBody>
      </p:sp>
      <p:sp>
        <p:nvSpPr>
          <p:cNvPr id="740" name="Shape 740"/>
          <p:cNvSpPr txBox="1"/>
          <p:nvPr/>
        </p:nvSpPr>
        <p:spPr>
          <a:xfrm>
            <a:off x="6916178" y="2925073"/>
            <a:ext cx="1666200" cy="577200"/>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Não localizado</a:t>
            </a:r>
            <a:endParaRPr/>
          </a:p>
          <a:p>
            <a:pPr marL="0" marR="0" lvl="0" indent="0" algn="ctr"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No sistema</a:t>
            </a:r>
            <a:endParaRPr sz="1400" b="0" i="0" u="none" strike="noStrike" cap="none">
              <a:solidFill>
                <a:srgbClr val="000000"/>
              </a:solidFill>
              <a:latin typeface="Arial"/>
              <a:ea typeface="Arial"/>
              <a:cs typeface="Arial"/>
              <a:sym typeface="Arial"/>
            </a:endParaRPr>
          </a:p>
        </p:txBody>
      </p:sp>
      <p:sp>
        <p:nvSpPr>
          <p:cNvPr id="741" name="Shape 741"/>
          <p:cNvSpPr txBox="1"/>
          <p:nvPr/>
        </p:nvSpPr>
        <p:spPr>
          <a:xfrm>
            <a:off x="1917688" y="2766266"/>
            <a:ext cx="2301000" cy="339300"/>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Localizado no Sistema</a:t>
            </a:r>
            <a:endParaRPr sz="1400" b="0" i="0" u="none" strike="noStrike" cap="none">
              <a:solidFill>
                <a:srgbClr val="000000"/>
              </a:solidFill>
              <a:latin typeface="Arial"/>
              <a:ea typeface="Arial"/>
              <a:cs typeface="Arial"/>
              <a:sym typeface="Arial"/>
            </a:endParaRPr>
          </a:p>
        </p:txBody>
      </p:sp>
      <p:sp>
        <p:nvSpPr>
          <p:cNvPr id="742" name="Shape 742"/>
          <p:cNvSpPr txBox="1"/>
          <p:nvPr/>
        </p:nvSpPr>
        <p:spPr>
          <a:xfrm>
            <a:off x="251525" y="3560300"/>
            <a:ext cx="2301000" cy="339300"/>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Resultado liberado</a:t>
            </a:r>
            <a:endParaRPr sz="1400" b="0" i="0" u="none" strike="noStrike" cap="none">
              <a:solidFill>
                <a:srgbClr val="000000"/>
              </a:solidFill>
              <a:latin typeface="Arial"/>
              <a:ea typeface="Arial"/>
              <a:cs typeface="Arial"/>
              <a:sym typeface="Arial"/>
            </a:endParaRPr>
          </a:p>
        </p:txBody>
      </p:sp>
      <p:sp>
        <p:nvSpPr>
          <p:cNvPr id="743" name="Shape 743"/>
          <p:cNvSpPr txBox="1"/>
          <p:nvPr/>
        </p:nvSpPr>
        <p:spPr>
          <a:xfrm>
            <a:off x="3583851" y="3560300"/>
            <a:ext cx="2301000" cy="577200"/>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Resultados não liberados</a:t>
            </a:r>
            <a:endParaRPr sz="1400" b="0" i="0" u="none" strike="noStrike" cap="none">
              <a:solidFill>
                <a:srgbClr val="000000"/>
              </a:solidFill>
              <a:latin typeface="Arial"/>
              <a:ea typeface="Arial"/>
              <a:cs typeface="Arial"/>
              <a:sym typeface="Arial"/>
            </a:endParaRPr>
          </a:p>
        </p:txBody>
      </p:sp>
      <p:sp>
        <p:nvSpPr>
          <p:cNvPr id="744" name="Shape 744"/>
          <p:cNvSpPr txBox="1"/>
          <p:nvPr/>
        </p:nvSpPr>
        <p:spPr>
          <a:xfrm>
            <a:off x="3504510" y="4592545"/>
            <a:ext cx="2301000" cy="577200"/>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Solicitação à Supervis</a:t>
            </a:r>
            <a:r>
              <a:rPr lang="pt-BR"/>
              <a:t>ão</a:t>
            </a:r>
            <a:r>
              <a:rPr lang="pt-BR" sz="1400" b="0" i="0" u="none" strike="noStrike" cap="none">
                <a:solidFill>
                  <a:srgbClr val="000000"/>
                </a:solidFill>
                <a:latin typeface="Arial"/>
                <a:ea typeface="Arial"/>
                <a:cs typeface="Arial"/>
                <a:sym typeface="Arial"/>
              </a:rPr>
              <a:t> Técnica</a:t>
            </a:r>
            <a:endParaRPr sz="1400" b="0" i="0" u="none" strike="noStrike" cap="none">
              <a:solidFill>
                <a:srgbClr val="000000"/>
              </a:solidFill>
              <a:latin typeface="Arial"/>
              <a:ea typeface="Arial"/>
              <a:cs typeface="Arial"/>
              <a:sym typeface="Arial"/>
            </a:endParaRPr>
          </a:p>
        </p:txBody>
      </p:sp>
      <p:sp>
        <p:nvSpPr>
          <p:cNvPr id="745" name="Shape 745"/>
          <p:cNvSpPr txBox="1"/>
          <p:nvPr/>
        </p:nvSpPr>
        <p:spPr>
          <a:xfrm>
            <a:off x="330866" y="4513142"/>
            <a:ext cx="2301000" cy="577200"/>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Encaminhado</a:t>
            </a:r>
            <a:endParaRPr/>
          </a:p>
          <a:p>
            <a:pPr marL="0" marR="0" lvl="0" indent="0" algn="ctr"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Ao responsável</a:t>
            </a:r>
            <a:endParaRPr sz="1400" b="0" i="0" u="none" strike="noStrike" cap="none">
              <a:solidFill>
                <a:srgbClr val="000000"/>
              </a:solidFill>
              <a:latin typeface="Arial"/>
              <a:ea typeface="Arial"/>
              <a:cs typeface="Arial"/>
              <a:sym typeface="Arial"/>
            </a:endParaRPr>
          </a:p>
        </p:txBody>
      </p:sp>
      <p:sp>
        <p:nvSpPr>
          <p:cNvPr id="746" name="Shape 746"/>
          <p:cNvSpPr txBox="1"/>
          <p:nvPr/>
        </p:nvSpPr>
        <p:spPr>
          <a:xfrm>
            <a:off x="3504510" y="5545386"/>
            <a:ext cx="2301000" cy="1052100"/>
          </a:xfrm>
          <a:prstGeom prst="rect">
            <a:avLst/>
          </a:prstGeom>
          <a:no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Uma nova amostra</a:t>
            </a:r>
            <a:endParaRPr/>
          </a:p>
          <a:p>
            <a:pPr marL="0" marR="0" lvl="0" indent="0" algn="ctr"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É solicitada e</a:t>
            </a:r>
            <a:endParaRPr/>
          </a:p>
          <a:p>
            <a:pPr marL="0" marR="0" lvl="0" indent="0" algn="ctr"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Tratada como</a:t>
            </a:r>
            <a:endParaRPr/>
          </a:p>
          <a:p>
            <a:pPr marL="0" marR="0" lvl="0" indent="0" algn="ctr" rtl="0">
              <a:lnSpc>
                <a:spcPct val="100000"/>
              </a:lnSpc>
              <a:spcBef>
                <a:spcPts val="0"/>
              </a:spcBef>
              <a:spcAft>
                <a:spcPts val="0"/>
              </a:spcAft>
              <a:buNone/>
            </a:pPr>
            <a:r>
              <a:rPr lang="pt-BR" sz="1400" b="0" i="0" u="none" strike="noStrike" cap="none">
                <a:solidFill>
                  <a:srgbClr val="000000"/>
                </a:solidFill>
                <a:latin typeface="Arial"/>
                <a:ea typeface="Arial"/>
                <a:cs typeface="Arial"/>
                <a:sym typeface="Arial"/>
              </a:rPr>
              <a:t>prioridade</a:t>
            </a:r>
            <a:endParaRPr sz="1400" b="0" i="0" u="none" strike="noStrike" cap="none">
              <a:solidFill>
                <a:srgbClr val="000000"/>
              </a:solidFill>
              <a:latin typeface="Arial"/>
              <a:ea typeface="Arial"/>
              <a:cs typeface="Arial"/>
              <a:sym typeface="Arial"/>
            </a:endParaRPr>
          </a:p>
        </p:txBody>
      </p:sp>
      <p:cxnSp>
        <p:nvCxnSpPr>
          <p:cNvPr id="747" name="Shape 747"/>
          <p:cNvCxnSpPr/>
          <p:nvPr/>
        </p:nvCxnSpPr>
        <p:spPr>
          <a:xfrm>
            <a:off x="2123728" y="2492896"/>
            <a:ext cx="0" cy="216024"/>
          </a:xfrm>
          <a:prstGeom prst="straightConnector1">
            <a:avLst/>
          </a:prstGeom>
          <a:noFill/>
          <a:ln w="9525" cap="flat" cmpd="sng">
            <a:solidFill>
              <a:srgbClr val="012C60"/>
            </a:solidFill>
            <a:prstDash val="solid"/>
            <a:round/>
            <a:headEnd type="none" w="sm" len="sm"/>
            <a:tailEnd type="stealth" w="med" len="med"/>
          </a:ln>
        </p:spPr>
      </p:cxnSp>
      <p:cxnSp>
        <p:nvCxnSpPr>
          <p:cNvPr id="748" name="Shape 748"/>
          <p:cNvCxnSpPr/>
          <p:nvPr/>
        </p:nvCxnSpPr>
        <p:spPr>
          <a:xfrm>
            <a:off x="3851920" y="3212976"/>
            <a:ext cx="0" cy="216024"/>
          </a:xfrm>
          <a:prstGeom prst="straightConnector1">
            <a:avLst/>
          </a:prstGeom>
          <a:noFill/>
          <a:ln w="9525" cap="flat" cmpd="sng">
            <a:solidFill>
              <a:srgbClr val="012C60"/>
            </a:solidFill>
            <a:prstDash val="solid"/>
            <a:round/>
            <a:headEnd type="none" w="sm" len="sm"/>
            <a:tailEnd type="stealth" w="med" len="med"/>
          </a:ln>
        </p:spPr>
      </p:cxnSp>
      <p:cxnSp>
        <p:nvCxnSpPr>
          <p:cNvPr id="749" name="Shape 749"/>
          <p:cNvCxnSpPr/>
          <p:nvPr/>
        </p:nvCxnSpPr>
        <p:spPr>
          <a:xfrm>
            <a:off x="3851920" y="2492896"/>
            <a:ext cx="0" cy="216024"/>
          </a:xfrm>
          <a:prstGeom prst="straightConnector1">
            <a:avLst/>
          </a:prstGeom>
          <a:noFill/>
          <a:ln w="9525" cap="flat" cmpd="sng">
            <a:solidFill>
              <a:srgbClr val="012C60"/>
            </a:solidFill>
            <a:prstDash val="solid"/>
            <a:round/>
            <a:headEnd type="none" w="sm" len="sm"/>
            <a:tailEnd type="stealth" w="med" len="med"/>
          </a:ln>
        </p:spPr>
      </p:cxnSp>
      <p:cxnSp>
        <p:nvCxnSpPr>
          <p:cNvPr id="750" name="Shape 750"/>
          <p:cNvCxnSpPr/>
          <p:nvPr/>
        </p:nvCxnSpPr>
        <p:spPr>
          <a:xfrm>
            <a:off x="2123728" y="3212976"/>
            <a:ext cx="0" cy="216024"/>
          </a:xfrm>
          <a:prstGeom prst="straightConnector1">
            <a:avLst/>
          </a:prstGeom>
          <a:noFill/>
          <a:ln w="9525" cap="flat" cmpd="sng">
            <a:solidFill>
              <a:srgbClr val="012C60"/>
            </a:solidFill>
            <a:prstDash val="solid"/>
            <a:round/>
            <a:headEnd type="none" w="sm" len="sm"/>
            <a:tailEnd type="stealth" w="med" len="med"/>
          </a:ln>
        </p:spPr>
      </p:cxnSp>
      <p:cxnSp>
        <p:nvCxnSpPr>
          <p:cNvPr id="751" name="Shape 751"/>
          <p:cNvCxnSpPr/>
          <p:nvPr/>
        </p:nvCxnSpPr>
        <p:spPr>
          <a:xfrm>
            <a:off x="2123728" y="4005064"/>
            <a:ext cx="0" cy="216024"/>
          </a:xfrm>
          <a:prstGeom prst="straightConnector1">
            <a:avLst/>
          </a:prstGeom>
          <a:noFill/>
          <a:ln w="9525" cap="flat" cmpd="sng">
            <a:solidFill>
              <a:srgbClr val="012C60"/>
            </a:solidFill>
            <a:prstDash val="solid"/>
            <a:round/>
            <a:headEnd type="none" w="sm" len="sm"/>
            <a:tailEnd type="stealth" w="med" len="med"/>
          </a:ln>
        </p:spPr>
      </p:cxnSp>
      <p:cxnSp>
        <p:nvCxnSpPr>
          <p:cNvPr id="752" name="Shape 752"/>
          <p:cNvCxnSpPr/>
          <p:nvPr/>
        </p:nvCxnSpPr>
        <p:spPr>
          <a:xfrm>
            <a:off x="3923928" y="4149080"/>
            <a:ext cx="0" cy="216024"/>
          </a:xfrm>
          <a:prstGeom prst="straightConnector1">
            <a:avLst/>
          </a:prstGeom>
          <a:noFill/>
          <a:ln w="9525" cap="flat" cmpd="sng">
            <a:solidFill>
              <a:srgbClr val="012C60"/>
            </a:solidFill>
            <a:prstDash val="solid"/>
            <a:round/>
            <a:headEnd type="none" w="sm" len="sm"/>
            <a:tailEnd type="stealth" w="med" len="med"/>
          </a:ln>
        </p:spPr>
      </p:cxnSp>
      <p:cxnSp>
        <p:nvCxnSpPr>
          <p:cNvPr id="753" name="Shape 753"/>
          <p:cNvCxnSpPr/>
          <p:nvPr/>
        </p:nvCxnSpPr>
        <p:spPr>
          <a:xfrm>
            <a:off x="3923928" y="5013176"/>
            <a:ext cx="0" cy="216024"/>
          </a:xfrm>
          <a:prstGeom prst="straightConnector1">
            <a:avLst/>
          </a:prstGeom>
          <a:noFill/>
          <a:ln w="9525" cap="flat" cmpd="sng">
            <a:solidFill>
              <a:srgbClr val="012C60"/>
            </a:solidFill>
            <a:prstDash val="solid"/>
            <a:round/>
            <a:headEnd type="none" w="sm" len="sm"/>
            <a:tailEnd type="stealth" w="med" len="med"/>
          </a:ln>
        </p:spPr>
      </p:cxnSp>
      <p:cxnSp>
        <p:nvCxnSpPr>
          <p:cNvPr id="754" name="Shape 754"/>
          <p:cNvCxnSpPr/>
          <p:nvPr/>
        </p:nvCxnSpPr>
        <p:spPr>
          <a:xfrm>
            <a:off x="6660232" y="2564904"/>
            <a:ext cx="0" cy="216024"/>
          </a:xfrm>
          <a:prstGeom prst="straightConnector1">
            <a:avLst/>
          </a:prstGeom>
          <a:noFill/>
          <a:ln w="9525" cap="flat" cmpd="sng">
            <a:solidFill>
              <a:srgbClr val="012C60"/>
            </a:solidFill>
            <a:prstDash val="solid"/>
            <a:round/>
            <a:headEnd type="none" w="sm" len="sm"/>
            <a:tailEnd type="stealth" w="med" len="med"/>
          </a:ln>
        </p:spPr>
      </p:cxnSp>
      <p:cxnSp>
        <p:nvCxnSpPr>
          <p:cNvPr id="755" name="Shape 755"/>
          <p:cNvCxnSpPr/>
          <p:nvPr/>
        </p:nvCxnSpPr>
        <p:spPr>
          <a:xfrm>
            <a:off x="7312883" y="3719107"/>
            <a:ext cx="0" cy="2541000"/>
          </a:xfrm>
          <a:prstGeom prst="straightConnector1">
            <a:avLst/>
          </a:prstGeom>
          <a:noFill/>
          <a:ln w="9525" cap="flat" cmpd="sng">
            <a:solidFill>
              <a:srgbClr val="012C60"/>
            </a:solidFill>
            <a:prstDash val="solid"/>
            <a:round/>
            <a:headEnd type="none" w="sm" len="sm"/>
            <a:tailEnd type="none" w="sm" len="sm"/>
          </a:ln>
          <a:effectLst>
            <a:outerShdw blurRad="57150" dist="19050" dir="5400000" algn="bl" rotWithShape="0">
              <a:srgbClr val="000000">
                <a:alpha val="50000"/>
              </a:srgbClr>
            </a:outerShdw>
          </a:effectLst>
        </p:spPr>
      </p:cxnSp>
      <p:cxnSp>
        <p:nvCxnSpPr>
          <p:cNvPr id="756" name="Shape 756"/>
          <p:cNvCxnSpPr/>
          <p:nvPr/>
        </p:nvCxnSpPr>
        <p:spPr>
          <a:xfrm rot="10800000">
            <a:off x="5580112" y="5949280"/>
            <a:ext cx="1152128" cy="0"/>
          </a:xfrm>
          <a:prstGeom prst="straightConnector1">
            <a:avLst/>
          </a:prstGeom>
          <a:noFill/>
          <a:ln w="9525" cap="flat" cmpd="sng">
            <a:solidFill>
              <a:srgbClr val="012C60"/>
            </a:solidFill>
            <a:prstDash val="solid"/>
            <a:round/>
            <a:headEnd type="none" w="sm" len="sm"/>
            <a:tailEnd type="stealth" w="med" len="med"/>
          </a:ln>
        </p:spPr>
      </p:cxnSp>
      <p:cxnSp>
        <p:nvCxnSpPr>
          <p:cNvPr id="757" name="Shape 757"/>
          <p:cNvCxnSpPr/>
          <p:nvPr/>
        </p:nvCxnSpPr>
        <p:spPr>
          <a:xfrm rot="10800000">
            <a:off x="2555776" y="4725144"/>
            <a:ext cx="648072" cy="0"/>
          </a:xfrm>
          <a:prstGeom prst="straightConnector1">
            <a:avLst/>
          </a:prstGeom>
          <a:noFill/>
          <a:ln w="9525" cap="flat" cmpd="sng">
            <a:solidFill>
              <a:srgbClr val="012C60"/>
            </a:solidFill>
            <a:prstDash val="solid"/>
            <a:round/>
            <a:headEnd type="none" w="sm" len="sm"/>
            <a:tailEnd type="stealth" w="med" len="med"/>
          </a:ln>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Shape 762"/>
          <p:cNvSpPr txBox="1">
            <a:spLocks noGrp="1"/>
          </p:cNvSpPr>
          <p:nvPr>
            <p:ph type="title"/>
          </p:nvPr>
        </p:nvSpPr>
        <p:spPr>
          <a:xfrm>
            <a:off x="457200" y="124563"/>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3200"/>
              <a:buFont typeface="Century Gothic"/>
              <a:buNone/>
            </a:pPr>
            <a:r>
              <a:rPr lang="pt-BR" sz="3200" b="1" i="0" u="none" strike="noStrike" cap="none">
                <a:solidFill>
                  <a:srgbClr val="FF0000"/>
                </a:solidFill>
                <a:latin typeface="Century Gothic"/>
                <a:ea typeface="Century Gothic"/>
                <a:cs typeface="Century Gothic"/>
                <a:sym typeface="Century Gothic"/>
              </a:rPr>
              <a:t>IMPORTANTE:</a:t>
            </a:r>
            <a:endParaRPr sz="3200" b="0" i="0" u="none" strike="noStrike" cap="none">
              <a:solidFill>
                <a:schemeClr val="lt1"/>
              </a:solidFill>
              <a:latin typeface="Century Gothic"/>
              <a:ea typeface="Century Gothic"/>
              <a:cs typeface="Century Gothic"/>
              <a:sym typeface="Century Gothic"/>
            </a:endParaRPr>
          </a:p>
        </p:txBody>
      </p:sp>
      <p:sp>
        <p:nvSpPr>
          <p:cNvPr id="763" name="Shape 763"/>
          <p:cNvSpPr/>
          <p:nvPr/>
        </p:nvSpPr>
        <p:spPr>
          <a:xfrm>
            <a:off x="666138" y="1146788"/>
            <a:ext cx="8207400" cy="830400"/>
          </a:xfrm>
          <a:prstGeom prst="rect">
            <a:avLst/>
          </a:prstGeom>
          <a:noFill/>
          <a:ln w="9525" cap="flat" cmpd="sng">
            <a:solidFill>
              <a:srgbClr val="ACE9F8"/>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pt-BR" sz="2400" i="0" u="none" strike="noStrike" cap="none">
                <a:solidFill>
                  <a:schemeClr val="lt1"/>
                </a:solidFill>
                <a:latin typeface="Calibri"/>
                <a:ea typeface="Calibri"/>
                <a:cs typeface="Calibri"/>
                <a:sym typeface="Calibri"/>
              </a:rPr>
              <a:t>As doenças do Teste do Pezinho são classificadas como Erros Inatos do Metabolismo(EIM). </a:t>
            </a:r>
            <a:endParaRPr sz="2400" i="0" u="none" strike="noStrike" cap="none">
              <a:solidFill>
                <a:srgbClr val="000000"/>
              </a:solidFill>
              <a:latin typeface="Calibri"/>
              <a:ea typeface="Calibri"/>
              <a:cs typeface="Calibri"/>
              <a:sym typeface="Calibri"/>
            </a:endParaRPr>
          </a:p>
        </p:txBody>
      </p:sp>
      <p:sp>
        <p:nvSpPr>
          <p:cNvPr id="764" name="Shape 764"/>
          <p:cNvSpPr/>
          <p:nvPr/>
        </p:nvSpPr>
        <p:spPr>
          <a:xfrm>
            <a:off x="286975" y="2469600"/>
            <a:ext cx="8586600" cy="1200300"/>
          </a:xfrm>
          <a:prstGeom prst="rect">
            <a:avLst/>
          </a:prstGeom>
          <a:noFill/>
          <a:ln w="9525" cap="flat" cmpd="sng">
            <a:solidFill>
              <a:srgbClr val="041825"/>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pt-BR" sz="2400" b="0" i="0" u="none" strike="noStrike" cap="none">
                <a:solidFill>
                  <a:schemeClr val="lt1"/>
                </a:solidFill>
                <a:latin typeface="Century Gothic"/>
                <a:ea typeface="Century Gothic"/>
                <a:cs typeface="Century Gothic"/>
                <a:sym typeface="Century Gothic"/>
              </a:rPr>
              <a:t>Todas são crônicas, congênitas, genéticas e incuráveis, com manifestações clínicas que se iniciam no primeiro ano de vida. </a:t>
            </a:r>
            <a:endParaRPr sz="1400" b="0" i="0" u="none" strike="noStrike" cap="none">
              <a:solidFill>
                <a:srgbClr val="000000"/>
              </a:solidFill>
              <a:latin typeface="Arial"/>
              <a:ea typeface="Arial"/>
              <a:cs typeface="Arial"/>
              <a:sym typeface="Arial"/>
            </a:endParaRPr>
          </a:p>
        </p:txBody>
      </p:sp>
      <p:sp>
        <p:nvSpPr>
          <p:cNvPr id="765" name="Shape 765"/>
          <p:cNvSpPr/>
          <p:nvPr/>
        </p:nvSpPr>
        <p:spPr>
          <a:xfrm>
            <a:off x="666150" y="4162300"/>
            <a:ext cx="8207400" cy="2079600"/>
          </a:xfrm>
          <a:prstGeom prst="ellipse">
            <a:avLst/>
          </a:prstGeom>
          <a:solidFill>
            <a:srgbClr val="00B0F0"/>
          </a:solidFill>
          <a:ln w="12700" cap="rnd" cmpd="sng">
            <a:solidFill>
              <a:srgbClr val="0230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pt-BR" sz="2600" b="1" i="0" u="none" strike="noStrike" cap="none">
                <a:solidFill>
                  <a:schemeClr val="lt1"/>
                </a:solidFill>
                <a:latin typeface="Century Gothic"/>
                <a:ea typeface="Century Gothic"/>
                <a:cs typeface="Century Gothic"/>
                <a:sym typeface="Century Gothic"/>
              </a:rPr>
              <a:t>Mas, que se tratadas precocemente,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r>
              <a:rPr lang="pt-BR" sz="2600" b="1" i="0" u="none" strike="noStrike" cap="none">
                <a:solidFill>
                  <a:schemeClr val="lt1"/>
                </a:solidFill>
                <a:latin typeface="Century Gothic"/>
                <a:ea typeface="Century Gothic"/>
                <a:cs typeface="Century Gothic"/>
                <a:sym typeface="Century Gothic"/>
              </a:rPr>
              <a:t>garantem uma vida normal com integração social total dos doentes.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4"/>
                                        </p:tgtEl>
                                        <p:attrNameLst>
                                          <p:attrName>style.visibility</p:attrName>
                                        </p:attrNameLst>
                                      </p:cBhvr>
                                      <p:to>
                                        <p:strVal val="visible"/>
                                      </p:to>
                                    </p:set>
                                    <p:anim calcmode="lin" valueType="num">
                                      <p:cBhvr additive="base">
                                        <p:cTn id="7" dur="500"/>
                                        <p:tgtEl>
                                          <p:spTgt spid="76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5"/>
                                        </p:tgtEl>
                                        <p:attrNameLst>
                                          <p:attrName>style.visibility</p:attrName>
                                        </p:attrNameLst>
                                      </p:cBhvr>
                                      <p:to>
                                        <p:strVal val="visible"/>
                                      </p:to>
                                    </p:set>
                                    <p:animEffect transition="in" filter="fade">
                                      <p:cBhvr>
                                        <p:cTn id="12" dur="500"/>
                                        <p:tgtEl>
                                          <p:spTgt spid="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p:nvPr/>
        </p:nvSpPr>
        <p:spPr>
          <a:xfrm>
            <a:off x="98925" y="214325"/>
            <a:ext cx="8770200" cy="7350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2060"/>
              </a:buClr>
              <a:buSzPts val="2800"/>
              <a:buFont typeface="Century Gothic"/>
              <a:buNone/>
            </a:pPr>
            <a:r>
              <a:rPr lang="pt-BR" sz="3000" b="1" i="0" u="none" strike="noStrike" cap="none">
                <a:solidFill>
                  <a:srgbClr val="002060"/>
                </a:solidFill>
                <a:latin typeface="Century Gothic"/>
                <a:ea typeface="Century Gothic"/>
                <a:cs typeface="Century Gothic"/>
                <a:sym typeface="Century Gothic"/>
              </a:rPr>
              <a:t>TESTE DO PEZINHO</a:t>
            </a:r>
            <a:endParaRPr sz="3000" b="0" i="0" u="none" strike="noStrike" cap="none">
              <a:solidFill>
                <a:srgbClr val="000000"/>
              </a:solidFill>
              <a:latin typeface="Arial"/>
              <a:ea typeface="Arial"/>
              <a:cs typeface="Arial"/>
              <a:sym typeface="Arial"/>
            </a:endParaRPr>
          </a:p>
          <a:p>
            <a:pPr marL="0" marR="0" lvl="0" indent="0" algn="ctr" rtl="0">
              <a:lnSpc>
                <a:spcPct val="100000"/>
              </a:lnSpc>
              <a:spcBef>
                <a:spcPts val="1000"/>
              </a:spcBef>
              <a:spcAft>
                <a:spcPts val="0"/>
              </a:spcAft>
              <a:buClr>
                <a:srgbClr val="0070C0"/>
              </a:buClr>
              <a:buSzPts val="2000"/>
              <a:buFont typeface="Century Gothic"/>
              <a:buNone/>
            </a:pPr>
            <a:r>
              <a:rPr lang="pt-BR" sz="3000" b="1" i="0" u="none" strike="noStrike" cap="none">
                <a:solidFill>
                  <a:srgbClr val="0070C0"/>
                </a:solidFill>
                <a:latin typeface="Century Gothic"/>
                <a:ea typeface="Century Gothic"/>
                <a:cs typeface="Century Gothic"/>
                <a:sym typeface="Century Gothic"/>
              </a:rPr>
              <a:t>TRIAGEM NEONATAL BIOLÓGICA </a:t>
            </a:r>
            <a:r>
              <a:rPr lang="pt-BR" sz="3000" b="1">
                <a:solidFill>
                  <a:schemeClr val="lt1"/>
                </a:solidFill>
                <a:latin typeface="Calibri"/>
                <a:ea typeface="Calibri"/>
                <a:cs typeface="Calibri"/>
                <a:sym typeface="Calibri"/>
              </a:rPr>
              <a:t>:</a:t>
            </a:r>
            <a:endParaRPr sz="3000" b="1">
              <a:solidFill>
                <a:schemeClr val="lt1"/>
              </a:solidFill>
              <a:latin typeface="Calibri"/>
              <a:ea typeface="Calibri"/>
              <a:cs typeface="Calibri"/>
              <a:sym typeface="Calibri"/>
            </a:endParaRPr>
          </a:p>
          <a:p>
            <a:pPr marL="0" marR="0" lvl="0" indent="0" algn="just" rtl="0">
              <a:lnSpc>
                <a:spcPct val="100000"/>
              </a:lnSpc>
              <a:spcBef>
                <a:spcPts val="900"/>
              </a:spcBef>
              <a:spcAft>
                <a:spcPts val="0"/>
              </a:spcAft>
              <a:buClr>
                <a:schemeClr val="lt1"/>
              </a:buClr>
              <a:buSzPts val="1800"/>
              <a:buFont typeface="Century Gothic"/>
              <a:buNone/>
            </a:pPr>
            <a:r>
              <a:rPr lang="pt-BR" sz="2000" b="1" i="0" u="none" strike="noStrike" cap="none">
                <a:solidFill>
                  <a:schemeClr val="lt1"/>
                </a:solidFill>
                <a:latin typeface="Century Gothic"/>
                <a:ea typeface="Century Gothic"/>
                <a:cs typeface="Century Gothic"/>
                <a:sym typeface="Century Gothic"/>
              </a:rPr>
              <a:t>O Teste do Pezinho é um exame laboratorial simples que tem o objetivo de detectar precocemente doenças metabólicas, genéticas e/ou infeciosas que poderão causar lesões irreversíveis no bebê. A maioria das doenças pesquisadas podem ser tratadas com sucesso desde que diagnosticadas antes mesmo de manifestar os primeiros sintomas</a:t>
            </a:r>
            <a:endParaRPr sz="2000" b="1" i="0" u="none" strike="noStrike" cap="none">
              <a:solidFill>
                <a:schemeClr val="lt1"/>
              </a:solidFill>
              <a:latin typeface="Century Gothic"/>
              <a:ea typeface="Century Gothic"/>
              <a:cs typeface="Century Gothic"/>
              <a:sym typeface="Century Gothic"/>
            </a:endParaRPr>
          </a:p>
          <a:p>
            <a:pPr marL="285750" marR="0" lvl="0" indent="-56007" algn="just" rtl="0">
              <a:lnSpc>
                <a:spcPct val="100000"/>
              </a:lnSpc>
              <a:spcBef>
                <a:spcPts val="900"/>
              </a:spcBef>
              <a:spcAft>
                <a:spcPts val="0"/>
              </a:spcAft>
              <a:buClr>
                <a:srgbClr val="FFFF00"/>
              </a:buClr>
              <a:buSzPts val="3618"/>
              <a:buFont typeface="Noto Sans Symbols"/>
              <a:buNone/>
            </a:pPr>
            <a:endParaRPr sz="2000" b="1" i="0" u="none" strike="noStrike" cap="none">
              <a:solidFill>
                <a:schemeClr val="lt1"/>
              </a:solidFill>
              <a:latin typeface="Century Gothic"/>
              <a:ea typeface="Century Gothic"/>
              <a:cs typeface="Century Gothic"/>
              <a:sym typeface="Century Gothic"/>
            </a:endParaRPr>
          </a:p>
          <a:p>
            <a:pPr marL="285750" marR="0" lvl="0" indent="-183007" algn="just" rtl="0">
              <a:lnSpc>
                <a:spcPct val="100000"/>
              </a:lnSpc>
              <a:spcBef>
                <a:spcPts val="900"/>
              </a:spcBef>
              <a:spcAft>
                <a:spcPts val="0"/>
              </a:spcAft>
              <a:buClr>
                <a:srgbClr val="FFFF00"/>
              </a:buClr>
              <a:buSzPts val="2000"/>
              <a:buFont typeface="Arial"/>
              <a:buChar char="•"/>
            </a:pPr>
            <a:r>
              <a:rPr lang="pt-BR" sz="2000" b="1" i="0" u="none" strike="noStrike" cap="none">
                <a:solidFill>
                  <a:schemeClr val="lt1"/>
                </a:solidFill>
                <a:latin typeface="Century Gothic"/>
                <a:ea typeface="Century Gothic"/>
                <a:cs typeface="Century Gothic"/>
                <a:sym typeface="Century Gothic"/>
              </a:rPr>
              <a:t> Idade ideal de coleta do</a:t>
            </a:r>
            <a:r>
              <a:rPr lang="pt-BR" sz="2000" b="1" i="0" u="none" strike="noStrike" cap="none">
                <a:solidFill>
                  <a:srgbClr val="FF0000"/>
                </a:solidFill>
                <a:latin typeface="Century Gothic"/>
                <a:ea typeface="Century Gothic"/>
                <a:cs typeface="Century Gothic"/>
                <a:sym typeface="Century Gothic"/>
              </a:rPr>
              <a:t> 3º ao 5º dia de vida;</a:t>
            </a:r>
            <a:endParaRPr sz="2000" b="1" i="0" u="none" strike="noStrike" cap="none">
              <a:solidFill>
                <a:srgbClr val="FF0000"/>
              </a:solidFill>
            </a:endParaRPr>
          </a:p>
          <a:p>
            <a:pPr marL="285750" marR="0" lvl="0" indent="-183007" algn="just" rtl="0">
              <a:lnSpc>
                <a:spcPct val="100000"/>
              </a:lnSpc>
              <a:spcBef>
                <a:spcPts val="900"/>
              </a:spcBef>
              <a:spcAft>
                <a:spcPts val="0"/>
              </a:spcAft>
              <a:buClr>
                <a:srgbClr val="FFFF00"/>
              </a:buClr>
              <a:buSzPts val="2000"/>
              <a:buFont typeface="Arial"/>
              <a:buChar char="•"/>
            </a:pPr>
            <a:r>
              <a:rPr lang="pt-BR" sz="2000" b="1">
                <a:latin typeface="Century Gothic"/>
                <a:ea typeface="Century Gothic"/>
                <a:cs typeface="Century Gothic"/>
                <a:sym typeface="Century Gothic"/>
              </a:rPr>
              <a:t>São objetivos:</a:t>
            </a:r>
            <a:r>
              <a:rPr lang="pt-BR" sz="2000" b="1" i="0" u="none" strike="noStrike" cap="none">
                <a:solidFill>
                  <a:schemeClr val="lt1"/>
                </a:solidFill>
                <a:latin typeface="Century Gothic"/>
                <a:ea typeface="Century Gothic"/>
                <a:cs typeface="Century Gothic"/>
                <a:sym typeface="Century Gothic"/>
              </a:rPr>
              <a:t> Prevenir sequelas graves e/ou óbito através de detecção e intervenção </a:t>
            </a:r>
            <a:r>
              <a:rPr lang="pt-BR" sz="2000" b="1" i="0" u="none" strike="noStrike" cap="none">
                <a:solidFill>
                  <a:srgbClr val="FF0000"/>
                </a:solidFill>
                <a:latin typeface="Century Gothic"/>
                <a:ea typeface="Century Gothic"/>
                <a:cs typeface="Century Gothic"/>
                <a:sym typeface="Century Gothic"/>
              </a:rPr>
              <a:t>em tempo oportuno</a:t>
            </a:r>
            <a:r>
              <a:rPr lang="pt-BR" sz="2000" b="1">
                <a:solidFill>
                  <a:srgbClr val="FF0000"/>
                </a:solidFill>
                <a:latin typeface="Century Gothic"/>
                <a:ea typeface="Century Gothic"/>
                <a:cs typeface="Century Gothic"/>
                <a:sym typeface="Century Gothic"/>
              </a:rPr>
              <a:t>;</a:t>
            </a:r>
            <a:endParaRPr sz="2000" b="1">
              <a:solidFill>
                <a:srgbClr val="FF0000"/>
              </a:solidFill>
              <a:latin typeface="Century Gothic"/>
              <a:ea typeface="Century Gothic"/>
              <a:cs typeface="Century Gothic"/>
              <a:sym typeface="Century Gothic"/>
            </a:endParaRPr>
          </a:p>
          <a:p>
            <a:pPr marL="285750" marR="0" lvl="0" indent="-56007" algn="just" rtl="0">
              <a:lnSpc>
                <a:spcPct val="100000"/>
              </a:lnSpc>
              <a:spcBef>
                <a:spcPts val="900"/>
              </a:spcBef>
              <a:spcAft>
                <a:spcPts val="0"/>
              </a:spcAft>
              <a:buClr>
                <a:srgbClr val="FFFF00"/>
              </a:buClr>
              <a:buSzPts val="3618"/>
              <a:buFont typeface="Noto Sans Symbols"/>
              <a:buNone/>
            </a:pPr>
            <a:endParaRPr sz="2000" b="1" i="0" u="none" strike="noStrike" cap="none">
              <a:solidFill>
                <a:schemeClr val="lt1"/>
              </a:solidFill>
              <a:latin typeface="Century Gothic"/>
              <a:ea typeface="Century Gothic"/>
              <a:cs typeface="Century Gothic"/>
              <a:sym typeface="Century Gothic"/>
            </a:endParaRPr>
          </a:p>
          <a:p>
            <a:pPr marL="0" marR="0" lvl="0" indent="0" algn="just" rtl="0">
              <a:lnSpc>
                <a:spcPct val="100000"/>
              </a:lnSpc>
              <a:spcBef>
                <a:spcPts val="90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285750" marR="0" lvl="0" indent="-56007" algn="just" rtl="0">
              <a:lnSpc>
                <a:spcPct val="100000"/>
              </a:lnSpc>
              <a:spcBef>
                <a:spcPts val="900"/>
              </a:spcBef>
              <a:spcAft>
                <a:spcPts val="0"/>
              </a:spcAft>
              <a:buClr>
                <a:srgbClr val="FFFF00"/>
              </a:buClr>
              <a:buSzPts val="3618"/>
              <a:buFont typeface="Noto Sans Symbols"/>
              <a:buNone/>
            </a:pPr>
            <a:endParaRPr sz="1800" b="1" i="0" u="none" strike="noStrike" cap="none">
              <a:solidFill>
                <a:schemeClr val="lt1"/>
              </a:solidFill>
              <a:latin typeface="Century Gothic"/>
              <a:ea typeface="Century Gothic"/>
              <a:cs typeface="Century Gothic"/>
              <a:sym typeface="Century Gothic"/>
            </a:endParaRPr>
          </a:p>
          <a:p>
            <a:pPr marL="285750" marR="0" lvl="0" indent="-56007" algn="just" rtl="0">
              <a:lnSpc>
                <a:spcPct val="100000"/>
              </a:lnSpc>
              <a:spcBef>
                <a:spcPts val="900"/>
              </a:spcBef>
              <a:spcAft>
                <a:spcPts val="0"/>
              </a:spcAft>
              <a:buClr>
                <a:srgbClr val="FFFF00"/>
              </a:buClr>
              <a:buSzPts val="3618"/>
              <a:buFont typeface="Noto Sans Symbols"/>
              <a:buNone/>
            </a:pPr>
            <a:endParaRPr sz="1800" b="1" i="0" u="none" strike="noStrike" cap="none">
              <a:solidFill>
                <a:schemeClr val="lt1"/>
              </a:solidFill>
              <a:latin typeface="Century Gothic"/>
              <a:ea typeface="Century Gothic"/>
              <a:cs typeface="Century Gothic"/>
              <a:sym typeface="Century Gothic"/>
            </a:endParaRPr>
          </a:p>
          <a:p>
            <a:pPr marL="285750" marR="0" lvl="0" indent="-56007" algn="just" rtl="0">
              <a:lnSpc>
                <a:spcPct val="100000"/>
              </a:lnSpc>
              <a:spcBef>
                <a:spcPts val="900"/>
              </a:spcBef>
              <a:spcAft>
                <a:spcPts val="0"/>
              </a:spcAft>
              <a:buClr>
                <a:srgbClr val="FFFF00"/>
              </a:buClr>
              <a:buSzPts val="3618"/>
              <a:buFont typeface="Noto Sans Symbols"/>
              <a:buNone/>
            </a:pPr>
            <a:endParaRPr sz="1800" b="1" i="0" u="none" strike="noStrike" cap="none">
              <a:solidFill>
                <a:schemeClr val="lt1"/>
              </a:solidFill>
              <a:latin typeface="Century Gothic"/>
              <a:ea typeface="Century Gothic"/>
              <a:cs typeface="Century Gothic"/>
              <a:sym typeface="Century Gothic"/>
            </a:endParaRPr>
          </a:p>
          <a:p>
            <a:pPr marL="285750" marR="0" lvl="0" indent="-56007" algn="just" rtl="0">
              <a:lnSpc>
                <a:spcPct val="100000"/>
              </a:lnSpc>
              <a:spcBef>
                <a:spcPts val="900"/>
              </a:spcBef>
              <a:spcAft>
                <a:spcPts val="0"/>
              </a:spcAft>
              <a:buClr>
                <a:srgbClr val="FFFF00"/>
              </a:buClr>
              <a:buSzPts val="3618"/>
              <a:buFont typeface="Noto Sans Symbols"/>
              <a:buNone/>
            </a:pPr>
            <a:endParaRPr sz="1800" b="1" i="0" u="none" strike="noStrike" cap="none">
              <a:solidFill>
                <a:schemeClr val="lt1"/>
              </a:solidFill>
              <a:latin typeface="Century Gothic"/>
              <a:ea typeface="Century Gothic"/>
              <a:cs typeface="Century Gothic"/>
              <a:sym typeface="Century Gothic"/>
            </a:endParaRPr>
          </a:p>
        </p:txBody>
      </p:sp>
      <p:pic>
        <p:nvPicPr>
          <p:cNvPr id="202" name="Shape 202" descr="https://muitossomosraros.com.br/wp-content/uploads/2017/04/triagem-neonatal.png.jpg"/>
          <p:cNvPicPr preferRelativeResize="0"/>
          <p:nvPr/>
        </p:nvPicPr>
        <p:blipFill rotWithShape="1">
          <a:blip r:embed="rId3">
            <a:alphaModFix/>
          </a:blip>
          <a:srcRect/>
          <a:stretch/>
        </p:blipFill>
        <p:spPr>
          <a:xfrm>
            <a:off x="6164675" y="4929200"/>
            <a:ext cx="2957625" cy="1550725"/>
          </a:xfrm>
          <a:prstGeom prst="rect">
            <a:avLst/>
          </a:prstGeom>
          <a:noFill/>
          <a:ln>
            <a:noFill/>
          </a:ln>
        </p:spPr>
      </p:pic>
      <p:sp>
        <p:nvSpPr>
          <p:cNvPr id="203" name="Shape 203"/>
          <p:cNvSpPr/>
          <p:nvPr/>
        </p:nvSpPr>
        <p:spPr>
          <a:xfrm>
            <a:off x="-21704" y="6479925"/>
            <a:ext cx="9144000" cy="369332"/>
          </a:xfrm>
          <a:prstGeom prst="rect">
            <a:avLst/>
          </a:prstGeom>
          <a:solidFill>
            <a:srgbClr val="0033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chemeClr val="lt1"/>
                </a:solidFill>
                <a:latin typeface="Century Gothic"/>
                <a:ea typeface="Century Gothic"/>
                <a:cs typeface="Century Gothic"/>
                <a:sym typeface="Century Gothic"/>
              </a:rPr>
              <a:t>          PREFEITURA DO RIO DE JANEIRO / SECRETARIA MUNICIPAL DE SAÚDE            </a:t>
            </a: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Shape 771"/>
          <p:cNvSpPr/>
          <p:nvPr/>
        </p:nvSpPr>
        <p:spPr>
          <a:xfrm>
            <a:off x="2411760" y="1412776"/>
            <a:ext cx="4843264" cy="3840088"/>
          </a:xfrm>
          <a:prstGeom prst="cloudCallout">
            <a:avLst>
              <a:gd name="adj1" fmla="val -74079"/>
              <a:gd name="adj2" fmla="val 39833"/>
            </a:avLst>
          </a:prstGeom>
          <a:solidFill>
            <a:schemeClr val="lt1"/>
          </a:solidFill>
          <a:ln w="9525" cap="flat" cmpd="sng">
            <a:solidFill>
              <a:schemeClr val="dk1"/>
            </a:solidFill>
            <a:prstDash val="solid"/>
            <a:miter lim="800000"/>
            <a:headEnd type="none" w="sm" len="sm"/>
            <a:tailEnd type="none" w="sm" len="sm"/>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FFFFFF"/>
              </a:buClr>
              <a:buSzPts val="3600"/>
              <a:buFont typeface="Comic Sans MS"/>
              <a:buNone/>
            </a:pPr>
            <a:r>
              <a:rPr lang="pt-BR" sz="3600" b="0" i="0" u="none" strike="noStrike" cap="none">
                <a:solidFill>
                  <a:schemeClr val="dk1"/>
                </a:solidFill>
                <a:latin typeface="Comic Sans MS"/>
                <a:ea typeface="Comic Sans MS"/>
                <a:cs typeface="Comic Sans MS"/>
                <a:sym typeface="Comic Sans MS"/>
              </a:rPr>
              <a:t>OBRIGADA !</a:t>
            </a:r>
            <a:endParaRPr sz="1400" b="0" i="0" u="none" strike="noStrike" cap="none">
              <a:solidFill>
                <a:srgbClr val="000000"/>
              </a:solidFill>
              <a:latin typeface="Arial"/>
              <a:ea typeface="Arial"/>
              <a:cs typeface="Arial"/>
              <a:sym typeface="Arial"/>
            </a:endParaRPr>
          </a:p>
        </p:txBody>
      </p:sp>
      <p:pic>
        <p:nvPicPr>
          <p:cNvPr id="772" name="Shape 772"/>
          <p:cNvPicPr preferRelativeResize="0"/>
          <p:nvPr/>
        </p:nvPicPr>
        <p:blipFill rotWithShape="1">
          <a:blip r:embed="rId3">
            <a:alphaModFix/>
          </a:blip>
          <a:srcRect/>
          <a:stretch/>
        </p:blipFill>
        <p:spPr>
          <a:xfrm>
            <a:off x="852488" y="0"/>
            <a:ext cx="4633912" cy="4483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p:nvPr/>
        </p:nvSpPr>
        <p:spPr>
          <a:xfrm>
            <a:off x="25261" y="6488668"/>
            <a:ext cx="9324528" cy="369332"/>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chemeClr val="lt1"/>
                </a:solidFill>
                <a:latin typeface="Century Gothic"/>
                <a:ea typeface="Century Gothic"/>
                <a:cs typeface="Century Gothic"/>
                <a:sym typeface="Century Gothic"/>
              </a:rPr>
              <a:t> PREFEITURA DO RIO DE JANEIRO / SECRETARIA MUNICIPAL DE SAÚDE            </a:t>
            </a:r>
            <a:endParaRPr sz="1800" b="0" i="0" u="none" strike="noStrike" cap="none">
              <a:solidFill>
                <a:schemeClr val="lt1"/>
              </a:solidFill>
              <a:latin typeface="Century Gothic"/>
              <a:ea typeface="Century Gothic"/>
              <a:cs typeface="Century Gothic"/>
              <a:sym typeface="Century Gothic"/>
            </a:endParaRPr>
          </a:p>
        </p:txBody>
      </p:sp>
      <p:sp>
        <p:nvSpPr>
          <p:cNvPr id="210" name="Shape 210"/>
          <p:cNvSpPr/>
          <p:nvPr/>
        </p:nvSpPr>
        <p:spPr>
          <a:xfrm>
            <a:off x="415075" y="758400"/>
            <a:ext cx="8544900" cy="1938900"/>
          </a:xfrm>
          <a:prstGeom prst="rect">
            <a:avLst/>
          </a:prstGeom>
          <a:noFill/>
          <a:ln>
            <a:noFill/>
          </a:ln>
        </p:spPr>
        <p:txBody>
          <a:bodyPr spcFirstLastPara="1" wrap="square" lIns="91425" tIns="45700" rIns="91425" bIns="45700" anchor="t" anchorCtr="0">
            <a:noAutofit/>
          </a:bodyPr>
          <a:lstStyle/>
          <a:p>
            <a:pPr marL="285750" marR="0" lvl="0" indent="-298450" algn="just" rtl="0">
              <a:lnSpc>
                <a:spcPct val="100000"/>
              </a:lnSpc>
              <a:spcBef>
                <a:spcPts val="0"/>
              </a:spcBef>
              <a:spcAft>
                <a:spcPts val="0"/>
              </a:spcAft>
              <a:buClr>
                <a:srgbClr val="FFFF00"/>
              </a:buClr>
              <a:buSzPts val="2200"/>
              <a:buFont typeface="Noto Sans Symbols"/>
              <a:buChar char="❑"/>
            </a:pPr>
            <a:r>
              <a:rPr lang="pt-BR" sz="2200" b="1" i="0" u="none" strike="noStrike" cap="none">
                <a:solidFill>
                  <a:schemeClr val="lt1"/>
                </a:solidFill>
                <a:latin typeface="Calibri"/>
                <a:ea typeface="Calibri"/>
                <a:cs typeface="Calibri"/>
                <a:sym typeface="Calibri"/>
              </a:rPr>
              <a:t>O Teste do Pezinho é um exame laboratorial simples que tem o objetivo de </a:t>
            </a:r>
            <a:r>
              <a:rPr lang="pt-BR" sz="2200" b="1" i="0" u="none" strike="noStrike" cap="none">
                <a:solidFill>
                  <a:srgbClr val="FF0000"/>
                </a:solidFill>
                <a:latin typeface="Calibri"/>
                <a:ea typeface="Calibri"/>
                <a:cs typeface="Calibri"/>
                <a:sym typeface="Calibri"/>
              </a:rPr>
              <a:t>detectar precocemente doenças metabólicas, genéticas e/ou infeciosas que poderão causar lesões irreversíveis no bebê. </a:t>
            </a:r>
            <a:r>
              <a:rPr lang="pt-BR" sz="2200" b="1" i="0" u="none" strike="noStrike" cap="none">
                <a:solidFill>
                  <a:schemeClr val="lt1"/>
                </a:solidFill>
                <a:latin typeface="Calibri"/>
                <a:ea typeface="Calibri"/>
                <a:cs typeface="Calibri"/>
                <a:sym typeface="Calibri"/>
              </a:rPr>
              <a:t>A maioria das doenças pesquisadas podem ser tratadas com sucesso </a:t>
            </a:r>
            <a:r>
              <a:rPr lang="pt-BR" sz="2200" b="1" i="0" u="none" strike="noStrike" cap="none">
                <a:solidFill>
                  <a:srgbClr val="FF0000"/>
                </a:solidFill>
                <a:latin typeface="Calibri"/>
                <a:ea typeface="Calibri"/>
                <a:cs typeface="Calibri"/>
                <a:sym typeface="Calibri"/>
              </a:rPr>
              <a:t>desde que diagnosticadas antes mesmo de manifestar os primeiros sintomas.</a:t>
            </a:r>
            <a:endParaRPr sz="2200" b="1" i="0" u="none" strike="noStrike" cap="none">
              <a:solidFill>
                <a:srgbClr val="FF0000"/>
              </a:solidFill>
              <a:latin typeface="Calibri"/>
              <a:ea typeface="Calibri"/>
              <a:cs typeface="Calibri"/>
              <a:sym typeface="Calibri"/>
            </a:endParaRPr>
          </a:p>
          <a:p>
            <a:pPr marL="0" marR="0" lvl="0" indent="0" algn="just" rtl="0">
              <a:lnSpc>
                <a:spcPct val="100000"/>
              </a:lnSpc>
              <a:spcBef>
                <a:spcPts val="0"/>
              </a:spcBef>
              <a:spcAft>
                <a:spcPts val="0"/>
              </a:spcAft>
              <a:buNone/>
            </a:pPr>
            <a:endParaRPr sz="2200" b="1">
              <a:solidFill>
                <a:schemeClr val="lt1"/>
              </a:solidFill>
              <a:latin typeface="Calibri"/>
              <a:ea typeface="Calibri"/>
              <a:cs typeface="Calibri"/>
              <a:sym typeface="Calibri"/>
            </a:endParaRPr>
          </a:p>
          <a:p>
            <a:pPr marL="285750" lvl="0" indent="-298450" algn="just" rtl="0">
              <a:spcBef>
                <a:spcPts val="0"/>
              </a:spcBef>
              <a:spcAft>
                <a:spcPts val="0"/>
              </a:spcAft>
              <a:buClr>
                <a:schemeClr val="lt1"/>
              </a:buClr>
              <a:buSzPts val="2200"/>
              <a:buFont typeface="Calibri"/>
              <a:buChar char="❑"/>
            </a:pPr>
            <a:r>
              <a:rPr lang="pt-BR" sz="2200" b="1">
                <a:solidFill>
                  <a:schemeClr val="lt1"/>
                </a:solidFill>
                <a:latin typeface="Calibri"/>
                <a:ea typeface="Calibri"/>
                <a:cs typeface="Calibri"/>
                <a:sym typeface="Calibri"/>
              </a:rPr>
              <a:t>O exame ficou popularmente conhecido como </a:t>
            </a:r>
            <a:r>
              <a:rPr lang="pt-BR" sz="2200" b="1">
                <a:solidFill>
                  <a:srgbClr val="FF0000"/>
                </a:solidFill>
                <a:latin typeface="Calibri"/>
                <a:ea typeface="Calibri"/>
                <a:cs typeface="Calibri"/>
                <a:sym typeface="Calibri"/>
              </a:rPr>
              <a:t>“teste do pezinho” </a:t>
            </a:r>
            <a:r>
              <a:rPr lang="pt-BR" sz="2200" b="1">
                <a:solidFill>
                  <a:schemeClr val="lt1"/>
                </a:solidFill>
                <a:latin typeface="Calibri"/>
                <a:ea typeface="Calibri"/>
                <a:cs typeface="Calibri"/>
                <a:sym typeface="Calibri"/>
              </a:rPr>
              <a:t>por ser realizado através da análise de amostras de sangue coletadas através do calcanhar do bebê. É um procedimento simples que não traz riscos para a criança.</a:t>
            </a:r>
            <a:endParaRPr sz="2200" b="1">
              <a:solidFill>
                <a:schemeClr val="lt1"/>
              </a:solidFill>
              <a:latin typeface="Calibri"/>
              <a:ea typeface="Calibri"/>
              <a:cs typeface="Calibri"/>
              <a:sym typeface="Calibri"/>
            </a:endParaRPr>
          </a:p>
          <a:p>
            <a:pPr marL="0" lvl="0" indent="0" algn="just" rtl="0">
              <a:spcBef>
                <a:spcPts val="0"/>
              </a:spcBef>
              <a:spcAft>
                <a:spcPts val="0"/>
              </a:spcAft>
              <a:buNone/>
            </a:pPr>
            <a:endParaRPr sz="2200" b="1">
              <a:solidFill>
                <a:schemeClr val="lt1"/>
              </a:solidFill>
              <a:latin typeface="Calibri"/>
              <a:ea typeface="Calibri"/>
              <a:cs typeface="Calibri"/>
              <a:sym typeface="Calibri"/>
            </a:endParaRPr>
          </a:p>
          <a:p>
            <a:pPr marL="285750" lvl="0" indent="-298450" algn="just" rtl="0">
              <a:spcBef>
                <a:spcPts val="0"/>
              </a:spcBef>
              <a:spcAft>
                <a:spcPts val="0"/>
              </a:spcAft>
              <a:buClr>
                <a:schemeClr val="lt1"/>
              </a:buClr>
              <a:buSzPts val="2200"/>
              <a:buFont typeface="Calibri"/>
              <a:buChar char="❑"/>
            </a:pPr>
            <a:r>
              <a:rPr lang="pt-BR" sz="2200" b="1">
                <a:solidFill>
                  <a:schemeClr val="lt1"/>
                </a:solidFill>
                <a:latin typeface="Calibri"/>
                <a:ea typeface="Calibri"/>
                <a:cs typeface="Calibri"/>
                <a:sym typeface="Calibri"/>
              </a:rPr>
              <a:t>Atualmente a </a:t>
            </a:r>
            <a:r>
              <a:rPr lang="pt-BR" sz="2200" b="1">
                <a:solidFill>
                  <a:srgbClr val="FF0000"/>
                </a:solidFill>
                <a:latin typeface="Calibri"/>
                <a:ea typeface="Calibri"/>
                <a:cs typeface="Calibri"/>
                <a:sym typeface="Calibri"/>
              </a:rPr>
              <a:t>APAE </a:t>
            </a:r>
            <a:r>
              <a:rPr lang="pt-BR" sz="2200" b="1">
                <a:solidFill>
                  <a:schemeClr val="lt1"/>
                </a:solidFill>
                <a:latin typeface="Calibri"/>
                <a:ea typeface="Calibri"/>
                <a:cs typeface="Calibri"/>
                <a:sym typeface="Calibri"/>
              </a:rPr>
              <a:t>é responsável </a:t>
            </a:r>
            <a:endParaRPr sz="2200" b="1">
              <a:solidFill>
                <a:schemeClr val="lt1"/>
              </a:solidFill>
              <a:latin typeface="Calibri"/>
              <a:ea typeface="Calibri"/>
              <a:cs typeface="Calibri"/>
              <a:sym typeface="Calibri"/>
            </a:endParaRPr>
          </a:p>
          <a:p>
            <a:pPr marL="0" lvl="0" indent="0" algn="just" rtl="0">
              <a:spcBef>
                <a:spcPts val="0"/>
              </a:spcBef>
              <a:spcAft>
                <a:spcPts val="0"/>
              </a:spcAft>
              <a:buNone/>
            </a:pPr>
            <a:r>
              <a:rPr lang="pt-BR" sz="2200" b="1">
                <a:solidFill>
                  <a:schemeClr val="lt1"/>
                </a:solidFill>
                <a:latin typeface="Calibri"/>
                <a:ea typeface="Calibri"/>
                <a:cs typeface="Calibri"/>
                <a:sym typeface="Calibri"/>
              </a:rPr>
              <a:t>por analisar as amostras colhidas;</a:t>
            </a:r>
            <a:endParaRPr sz="2200" b="1">
              <a:solidFill>
                <a:schemeClr val="lt1"/>
              </a:solidFill>
              <a:latin typeface="Calibri"/>
              <a:ea typeface="Calibri"/>
              <a:cs typeface="Calibri"/>
              <a:sym typeface="Calibri"/>
            </a:endParaRPr>
          </a:p>
        </p:txBody>
      </p:sp>
      <p:sp>
        <p:nvSpPr>
          <p:cNvPr id="211" name="Shape 211"/>
          <p:cNvSpPr/>
          <p:nvPr/>
        </p:nvSpPr>
        <p:spPr>
          <a:xfrm>
            <a:off x="2047525" y="65950"/>
            <a:ext cx="5280000" cy="84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pt-BR" sz="3200" b="1" i="0" u="none" strike="noStrike" cap="none">
                <a:solidFill>
                  <a:srgbClr val="002060"/>
                </a:solidFill>
                <a:latin typeface="Century Gothic"/>
                <a:ea typeface="Century Gothic"/>
                <a:cs typeface="Century Gothic"/>
                <a:sym typeface="Century Gothic"/>
              </a:rPr>
              <a:t>  </a:t>
            </a:r>
            <a:r>
              <a:rPr lang="pt-BR" sz="3200" b="1">
                <a:solidFill>
                  <a:srgbClr val="002060"/>
                </a:solidFill>
                <a:latin typeface="Century Gothic"/>
                <a:ea typeface="Century Gothic"/>
                <a:cs typeface="Century Gothic"/>
                <a:sym typeface="Century Gothic"/>
              </a:rPr>
              <a:t>TESTE DO PEZINHO: </a:t>
            </a:r>
            <a:endParaRPr sz="3000" b="0" i="0" u="none" strike="noStrike" cap="none">
              <a:solidFill>
                <a:srgbClr val="000000"/>
              </a:solidFill>
              <a:latin typeface="Arial"/>
              <a:ea typeface="Arial"/>
              <a:cs typeface="Arial"/>
              <a:sym typeface="Arial"/>
            </a:endParaRPr>
          </a:p>
        </p:txBody>
      </p:sp>
      <p:pic>
        <p:nvPicPr>
          <p:cNvPr id="212" name="Shape 212"/>
          <p:cNvPicPr preferRelativeResize="0"/>
          <p:nvPr/>
        </p:nvPicPr>
        <p:blipFill rotWithShape="1">
          <a:blip r:embed="rId3">
            <a:alphaModFix/>
          </a:blip>
          <a:srcRect/>
          <a:stretch/>
        </p:blipFill>
        <p:spPr>
          <a:xfrm>
            <a:off x="5522700" y="4371150"/>
            <a:ext cx="3703750" cy="2035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ctrTitle"/>
          </p:nvPr>
        </p:nvSpPr>
        <p:spPr>
          <a:xfrm>
            <a:off x="-313200" y="-164875"/>
            <a:ext cx="9457200" cy="1580400"/>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pt-BR" sz="3600" b="1">
                <a:solidFill>
                  <a:schemeClr val="accent1"/>
                </a:solidFill>
              </a:rPr>
              <a:t>A IMPORTÂNCIA DO TÉCNICO DE ENFERMAGEM NA TRIAGEM NEONATAL </a:t>
            </a:r>
            <a:endParaRPr sz="3600" b="1">
              <a:solidFill>
                <a:schemeClr val="accent1"/>
              </a:solidFill>
            </a:endParaRPr>
          </a:p>
        </p:txBody>
      </p:sp>
      <p:sp>
        <p:nvSpPr>
          <p:cNvPr id="219" name="Shape 219"/>
          <p:cNvSpPr txBox="1">
            <a:spLocks noGrp="1"/>
          </p:cNvSpPr>
          <p:nvPr>
            <p:ph type="subTitle" idx="1"/>
          </p:nvPr>
        </p:nvSpPr>
        <p:spPr>
          <a:xfrm>
            <a:off x="329850" y="1415525"/>
            <a:ext cx="8484300" cy="3805500"/>
          </a:xfrm>
          <a:prstGeom prst="rect">
            <a:avLst/>
          </a:prstGeom>
        </p:spPr>
        <p:txBody>
          <a:bodyPr spcFirstLastPara="1" wrap="square" lIns="91425" tIns="91425" rIns="91425" bIns="91425" anchor="t" anchorCtr="0">
            <a:noAutofit/>
          </a:bodyPr>
          <a:lstStyle/>
          <a:p>
            <a:pPr marL="457200" lvl="0" indent="-400050">
              <a:lnSpc>
                <a:spcPct val="150000"/>
              </a:lnSpc>
              <a:spcBef>
                <a:spcPts val="400"/>
              </a:spcBef>
              <a:spcAft>
                <a:spcPts val="0"/>
              </a:spcAft>
              <a:buSzPts val="2700"/>
              <a:buChar char="❏"/>
            </a:pPr>
            <a:r>
              <a:rPr lang="pt-BR" sz="2700" b="1">
                <a:solidFill>
                  <a:srgbClr val="FF0000"/>
                </a:solidFill>
              </a:rPr>
              <a:t>Acolhimento</a:t>
            </a:r>
            <a:r>
              <a:rPr lang="pt-BR" sz="2700"/>
              <a:t> </a:t>
            </a:r>
            <a:r>
              <a:rPr lang="pt-BR" sz="2700">
                <a:solidFill>
                  <a:srgbClr val="FFFFFF"/>
                </a:solidFill>
              </a:rPr>
              <a:t>mãe-bebê precoce;</a:t>
            </a:r>
            <a:endParaRPr sz="2700">
              <a:solidFill>
                <a:srgbClr val="FFFFFF"/>
              </a:solidFill>
            </a:endParaRPr>
          </a:p>
          <a:p>
            <a:pPr marL="457200" lvl="0" indent="-400050">
              <a:lnSpc>
                <a:spcPct val="150000"/>
              </a:lnSpc>
              <a:spcBef>
                <a:spcPts val="0"/>
              </a:spcBef>
              <a:spcAft>
                <a:spcPts val="0"/>
              </a:spcAft>
              <a:buSzPts val="2700"/>
              <a:buChar char="❏"/>
            </a:pPr>
            <a:r>
              <a:rPr lang="pt-BR" sz="2700" b="1">
                <a:solidFill>
                  <a:srgbClr val="FF0000"/>
                </a:solidFill>
              </a:rPr>
              <a:t>Orientações</a:t>
            </a:r>
            <a:r>
              <a:rPr lang="pt-BR" sz="2700" b="1"/>
              <a:t> </a:t>
            </a:r>
            <a:r>
              <a:rPr lang="pt-BR" sz="2700">
                <a:solidFill>
                  <a:srgbClr val="FFFFFF"/>
                </a:solidFill>
              </a:rPr>
              <a:t>quanto aos cuidados com o bebê;</a:t>
            </a:r>
            <a:endParaRPr sz="2700">
              <a:solidFill>
                <a:srgbClr val="FFFFFF"/>
              </a:solidFill>
            </a:endParaRPr>
          </a:p>
          <a:p>
            <a:pPr marL="457200" lvl="0" indent="-400050">
              <a:lnSpc>
                <a:spcPct val="150000"/>
              </a:lnSpc>
              <a:spcBef>
                <a:spcPts val="0"/>
              </a:spcBef>
              <a:spcAft>
                <a:spcPts val="0"/>
              </a:spcAft>
              <a:buSzPts val="2700"/>
              <a:buChar char="❏"/>
            </a:pPr>
            <a:r>
              <a:rPr lang="pt-BR" sz="2700" b="1">
                <a:solidFill>
                  <a:srgbClr val="FF0000"/>
                </a:solidFill>
              </a:rPr>
              <a:t>Orientações</a:t>
            </a:r>
            <a:r>
              <a:rPr lang="pt-BR" sz="2700" b="1">
                <a:solidFill>
                  <a:srgbClr val="FFFFFF"/>
                </a:solidFill>
              </a:rPr>
              <a:t> </a:t>
            </a:r>
            <a:r>
              <a:rPr lang="pt-BR" sz="2700">
                <a:solidFill>
                  <a:srgbClr val="FFFFFF"/>
                </a:solidFill>
              </a:rPr>
              <a:t>quanto ao acolhimento mãe bebê;</a:t>
            </a:r>
            <a:endParaRPr sz="2700">
              <a:solidFill>
                <a:srgbClr val="FFFFFF"/>
              </a:solidFill>
            </a:endParaRPr>
          </a:p>
          <a:p>
            <a:pPr marL="457200" lvl="0" indent="-400050">
              <a:lnSpc>
                <a:spcPct val="150000"/>
              </a:lnSpc>
              <a:spcBef>
                <a:spcPts val="0"/>
              </a:spcBef>
              <a:spcAft>
                <a:spcPts val="0"/>
              </a:spcAft>
              <a:buSzPts val="2700"/>
              <a:buChar char="❏"/>
            </a:pPr>
            <a:r>
              <a:rPr lang="pt-BR" sz="2700" b="1">
                <a:solidFill>
                  <a:srgbClr val="FF0000"/>
                </a:solidFill>
              </a:rPr>
              <a:t>Orientações </a:t>
            </a:r>
            <a:r>
              <a:rPr lang="pt-BR" sz="2700">
                <a:solidFill>
                  <a:srgbClr val="FFFFFF"/>
                </a:solidFill>
              </a:rPr>
              <a:t>quanto à importância da coleta precoce desde o pré-natal;</a:t>
            </a:r>
            <a:endParaRPr sz="2700">
              <a:solidFill>
                <a:srgbClr val="FFFFFF"/>
              </a:solidFill>
            </a:endParaRPr>
          </a:p>
          <a:p>
            <a:pPr marL="457200" lvl="0" indent="-400050">
              <a:lnSpc>
                <a:spcPct val="150000"/>
              </a:lnSpc>
              <a:spcBef>
                <a:spcPts val="0"/>
              </a:spcBef>
              <a:spcAft>
                <a:spcPts val="0"/>
              </a:spcAft>
              <a:buSzPts val="2700"/>
              <a:buChar char="❏"/>
            </a:pPr>
            <a:r>
              <a:rPr lang="pt-BR" sz="2700">
                <a:solidFill>
                  <a:srgbClr val="FFFFFF"/>
                </a:solidFill>
              </a:rPr>
              <a:t>A </a:t>
            </a:r>
            <a:r>
              <a:rPr lang="pt-BR" sz="2700" b="1">
                <a:solidFill>
                  <a:srgbClr val="FF0000"/>
                </a:solidFill>
              </a:rPr>
              <a:t>correta coleta do exame;</a:t>
            </a:r>
            <a:endParaRPr sz="2700" b="1">
              <a:solidFill>
                <a:srgbClr val="FF0000"/>
              </a:solidFill>
            </a:endParaRPr>
          </a:p>
          <a:p>
            <a:pPr marL="0" lvl="0" indent="0">
              <a:lnSpc>
                <a:spcPct val="150000"/>
              </a:lnSpc>
              <a:spcBef>
                <a:spcPts val="400"/>
              </a:spcBef>
              <a:spcAft>
                <a:spcPts val="0"/>
              </a:spcAft>
              <a:buNone/>
            </a:pPr>
            <a:endParaRPr sz="2500"/>
          </a:p>
          <a:p>
            <a:pPr marL="0" lvl="0" indent="0">
              <a:spcBef>
                <a:spcPts val="40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p:nvPr/>
        </p:nvSpPr>
        <p:spPr>
          <a:xfrm>
            <a:off x="25261" y="6488668"/>
            <a:ext cx="9324528" cy="369332"/>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chemeClr val="lt1"/>
                </a:solidFill>
                <a:latin typeface="Century Gothic"/>
                <a:ea typeface="Century Gothic"/>
                <a:cs typeface="Century Gothic"/>
                <a:sym typeface="Century Gothic"/>
              </a:rPr>
              <a:t> PREFEITURA DO RIO DE JANEIRO / SECRETARIA MUNICIPAL DE SAÚDE            </a:t>
            </a:r>
            <a:endParaRPr sz="1800" b="0" i="0" u="none" strike="noStrike" cap="none">
              <a:solidFill>
                <a:schemeClr val="lt1"/>
              </a:solidFill>
              <a:latin typeface="Century Gothic"/>
              <a:ea typeface="Century Gothic"/>
              <a:cs typeface="Century Gothic"/>
              <a:sym typeface="Century Gothic"/>
            </a:endParaRPr>
          </a:p>
        </p:txBody>
      </p:sp>
      <p:sp>
        <p:nvSpPr>
          <p:cNvPr id="226" name="Shape 226"/>
          <p:cNvSpPr/>
          <p:nvPr/>
        </p:nvSpPr>
        <p:spPr>
          <a:xfrm>
            <a:off x="149949" y="171800"/>
            <a:ext cx="84225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pt-BR" sz="2800" b="1">
                <a:solidFill>
                  <a:srgbClr val="002060"/>
                </a:solidFill>
                <a:latin typeface="Century Gothic"/>
                <a:ea typeface="Century Gothic"/>
                <a:cs typeface="Century Gothic"/>
                <a:sym typeface="Century Gothic"/>
              </a:rPr>
              <a:t>DOENÇAS DETECTADAS NO TESTE DO PEZINHO: </a:t>
            </a:r>
            <a:endParaRPr sz="1400" b="0" i="0" u="none" strike="noStrike" cap="none">
              <a:solidFill>
                <a:srgbClr val="000000"/>
              </a:solidFill>
              <a:latin typeface="Arial"/>
              <a:ea typeface="Arial"/>
              <a:cs typeface="Arial"/>
              <a:sym typeface="Arial"/>
            </a:endParaRPr>
          </a:p>
        </p:txBody>
      </p:sp>
      <p:sp>
        <p:nvSpPr>
          <p:cNvPr id="227" name="Shape 227"/>
          <p:cNvSpPr/>
          <p:nvPr/>
        </p:nvSpPr>
        <p:spPr>
          <a:xfrm>
            <a:off x="338575" y="782875"/>
            <a:ext cx="8697900" cy="2361600"/>
          </a:xfrm>
          <a:prstGeom prst="rect">
            <a:avLst/>
          </a:prstGeom>
          <a:noFill/>
          <a:ln>
            <a:noFill/>
          </a:ln>
        </p:spPr>
        <p:txBody>
          <a:bodyPr spcFirstLastPara="1" wrap="square" lIns="91425" tIns="45700" rIns="91425" bIns="45700" anchor="t" anchorCtr="0">
            <a:noAutofit/>
          </a:bodyPr>
          <a:lstStyle/>
          <a:p>
            <a:pPr marL="0" marR="0" lvl="0" indent="0" algn="just" rtl="0">
              <a:lnSpc>
                <a:spcPct val="200000"/>
              </a:lnSpc>
              <a:spcBef>
                <a:spcPts val="0"/>
              </a:spcBef>
              <a:spcAft>
                <a:spcPts val="0"/>
              </a:spcAft>
              <a:buNone/>
            </a:pPr>
            <a:r>
              <a:rPr lang="pt-BR" sz="2400" b="1">
                <a:solidFill>
                  <a:schemeClr val="lt1"/>
                </a:solidFill>
                <a:latin typeface="Calibri"/>
                <a:ea typeface="Calibri"/>
                <a:cs typeface="Calibri"/>
                <a:sym typeface="Calibri"/>
              </a:rPr>
              <a:t>De acordo com </a:t>
            </a:r>
            <a:r>
              <a:rPr lang="pt-BR" sz="2400" b="1">
                <a:solidFill>
                  <a:srgbClr val="FF0000"/>
                </a:solidFill>
                <a:latin typeface="Calibri"/>
                <a:ea typeface="Calibri"/>
                <a:cs typeface="Calibri"/>
                <a:sym typeface="Calibri"/>
              </a:rPr>
              <a:t>Portaria N° 2.829, de 14 de Dezembro de 2012.</a:t>
            </a:r>
            <a:endParaRPr sz="2400" b="1">
              <a:solidFill>
                <a:srgbClr val="FF0000"/>
              </a:solidFill>
              <a:latin typeface="Calibri"/>
              <a:ea typeface="Calibri"/>
              <a:cs typeface="Calibri"/>
              <a:sym typeface="Calibri"/>
            </a:endParaRPr>
          </a:p>
          <a:p>
            <a:pPr marL="457200" marR="0" lvl="0" indent="-381000" algn="just" rtl="0">
              <a:lnSpc>
                <a:spcPct val="200000"/>
              </a:lnSpc>
              <a:spcBef>
                <a:spcPts val="0"/>
              </a:spcBef>
              <a:spcAft>
                <a:spcPts val="0"/>
              </a:spcAft>
              <a:buClr>
                <a:schemeClr val="lt1"/>
              </a:buClr>
              <a:buSzPts val="2400"/>
              <a:buFont typeface="Calibri"/>
              <a:buChar char="●"/>
            </a:pPr>
            <a:r>
              <a:rPr lang="pt-BR" sz="2400" b="1" i="0" u="none" strike="noStrike" cap="none">
                <a:solidFill>
                  <a:schemeClr val="lt1"/>
                </a:solidFill>
                <a:latin typeface="Calibri"/>
                <a:ea typeface="Calibri"/>
                <a:cs typeface="Calibri"/>
                <a:sym typeface="Calibri"/>
              </a:rPr>
              <a:t>Fenilcetonúria; </a:t>
            </a:r>
            <a:endParaRPr sz="2400" b="1">
              <a:solidFill>
                <a:schemeClr val="lt1"/>
              </a:solidFill>
              <a:latin typeface="Calibri"/>
              <a:ea typeface="Calibri"/>
              <a:cs typeface="Calibri"/>
              <a:sym typeface="Calibri"/>
            </a:endParaRPr>
          </a:p>
          <a:p>
            <a:pPr marL="457200" lvl="0" indent="-381000" algn="just" rtl="0">
              <a:lnSpc>
                <a:spcPct val="200000"/>
              </a:lnSpc>
              <a:spcBef>
                <a:spcPts val="0"/>
              </a:spcBef>
              <a:spcAft>
                <a:spcPts val="0"/>
              </a:spcAft>
              <a:buClr>
                <a:schemeClr val="lt1"/>
              </a:buClr>
              <a:buSzPts val="2400"/>
              <a:buFont typeface="Calibri"/>
              <a:buChar char="●"/>
            </a:pPr>
            <a:r>
              <a:rPr lang="pt-BR" sz="2400" b="1">
                <a:solidFill>
                  <a:schemeClr val="lt1"/>
                </a:solidFill>
                <a:latin typeface="Calibri"/>
                <a:ea typeface="Calibri"/>
                <a:cs typeface="Calibri"/>
                <a:sym typeface="Calibri"/>
              </a:rPr>
              <a:t>Hipotiroidismo congênito;</a:t>
            </a:r>
            <a:endParaRPr sz="2400" b="1">
              <a:solidFill>
                <a:schemeClr val="lt1"/>
              </a:solidFill>
              <a:latin typeface="Calibri"/>
              <a:ea typeface="Calibri"/>
              <a:cs typeface="Calibri"/>
              <a:sym typeface="Calibri"/>
            </a:endParaRPr>
          </a:p>
          <a:p>
            <a:pPr marL="457200" lvl="0" indent="-381000" algn="just" rtl="0">
              <a:lnSpc>
                <a:spcPct val="200000"/>
              </a:lnSpc>
              <a:spcBef>
                <a:spcPts val="0"/>
              </a:spcBef>
              <a:spcAft>
                <a:spcPts val="0"/>
              </a:spcAft>
              <a:buClr>
                <a:schemeClr val="lt1"/>
              </a:buClr>
              <a:buSzPts val="2400"/>
              <a:buFont typeface="Calibri"/>
              <a:buChar char="●"/>
            </a:pPr>
            <a:r>
              <a:rPr lang="pt-BR" sz="2400" b="1">
                <a:solidFill>
                  <a:schemeClr val="lt1"/>
                </a:solidFill>
                <a:latin typeface="Calibri"/>
                <a:ea typeface="Calibri"/>
                <a:cs typeface="Calibri"/>
                <a:sym typeface="Calibri"/>
              </a:rPr>
              <a:t>Hiperplasia Congênita Supra Renal;</a:t>
            </a:r>
            <a:endParaRPr sz="2400">
              <a:solidFill>
                <a:srgbClr val="FFFFFF"/>
              </a:solidFill>
            </a:endParaRPr>
          </a:p>
          <a:p>
            <a:pPr marL="457200" lvl="0" indent="-381000" algn="just" rtl="0">
              <a:lnSpc>
                <a:spcPct val="200000"/>
              </a:lnSpc>
              <a:spcBef>
                <a:spcPts val="0"/>
              </a:spcBef>
              <a:spcAft>
                <a:spcPts val="0"/>
              </a:spcAft>
              <a:buClr>
                <a:schemeClr val="lt1"/>
              </a:buClr>
              <a:buSzPts val="2400"/>
              <a:buFont typeface="Calibri"/>
              <a:buChar char="●"/>
            </a:pPr>
            <a:r>
              <a:rPr lang="pt-BR" sz="2400" b="1">
                <a:solidFill>
                  <a:schemeClr val="lt1"/>
                </a:solidFill>
                <a:latin typeface="Calibri"/>
                <a:ea typeface="Calibri"/>
                <a:cs typeface="Calibri"/>
                <a:sym typeface="Calibri"/>
              </a:rPr>
              <a:t>Deficiência da Biotnidase;</a:t>
            </a:r>
            <a:endParaRPr sz="2400">
              <a:solidFill>
                <a:srgbClr val="FFFFFF"/>
              </a:solidFill>
            </a:endParaRPr>
          </a:p>
          <a:p>
            <a:pPr marL="457200" lvl="0" indent="-381000" algn="just" rtl="0">
              <a:lnSpc>
                <a:spcPct val="200000"/>
              </a:lnSpc>
              <a:spcBef>
                <a:spcPts val="0"/>
              </a:spcBef>
              <a:spcAft>
                <a:spcPts val="0"/>
              </a:spcAft>
              <a:buClr>
                <a:srgbClr val="FFFFFF"/>
              </a:buClr>
              <a:buSzPts val="2400"/>
              <a:buChar char="●"/>
            </a:pPr>
            <a:r>
              <a:rPr lang="pt-BR" sz="2400">
                <a:solidFill>
                  <a:srgbClr val="FFFFFF"/>
                </a:solidFill>
              </a:rPr>
              <a:t> </a:t>
            </a:r>
            <a:r>
              <a:rPr lang="pt-BR" sz="2400" b="1">
                <a:solidFill>
                  <a:srgbClr val="FFFFFF"/>
                </a:solidFill>
                <a:latin typeface="Calibri"/>
                <a:ea typeface="Calibri"/>
                <a:cs typeface="Calibri"/>
                <a:sym typeface="Calibri"/>
              </a:rPr>
              <a:t>Doenças Falciformes e outras Hemoglobinopatias;</a:t>
            </a:r>
            <a:endParaRPr sz="2400" b="1">
              <a:solidFill>
                <a:srgbClr val="FFFFFF"/>
              </a:solidFill>
              <a:latin typeface="Calibri"/>
              <a:ea typeface="Calibri"/>
              <a:cs typeface="Calibri"/>
              <a:sym typeface="Calibri"/>
            </a:endParaRPr>
          </a:p>
          <a:p>
            <a:pPr marL="457200" lvl="0" indent="-381000" algn="just" rtl="0">
              <a:lnSpc>
                <a:spcPct val="200000"/>
              </a:lnSpc>
              <a:spcBef>
                <a:spcPts val="0"/>
              </a:spcBef>
              <a:spcAft>
                <a:spcPts val="0"/>
              </a:spcAft>
              <a:buClr>
                <a:schemeClr val="lt1"/>
              </a:buClr>
              <a:buSzPts val="2400"/>
              <a:buFont typeface="Calibri"/>
              <a:buChar char="●"/>
            </a:pPr>
            <a:r>
              <a:rPr lang="pt-BR" sz="2400" b="1">
                <a:solidFill>
                  <a:schemeClr val="lt1"/>
                </a:solidFill>
                <a:latin typeface="Calibri"/>
                <a:ea typeface="Calibri"/>
                <a:cs typeface="Calibri"/>
                <a:sym typeface="Calibri"/>
              </a:rPr>
              <a:t>Fibrose Cística;</a:t>
            </a:r>
            <a:endParaRPr sz="2400" b="1">
              <a:solidFill>
                <a:schemeClr val="lt1"/>
              </a:solidFill>
              <a:latin typeface="Calibri"/>
              <a:ea typeface="Calibri"/>
              <a:cs typeface="Calibri"/>
              <a:sym typeface="Calibri"/>
            </a:endParaRPr>
          </a:p>
        </p:txBody>
      </p:sp>
      <p:sp>
        <p:nvSpPr>
          <p:cNvPr id="228" name="Shape 228" descr="HIPERPLASIA SUPRARRENAL CONGÉNITAPATOGENIA&lt;br /&gt;Como resultado de esta alteración enzimática se estimula la secreción de A..."/>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29" name="Shape 229" descr="Hipersecreción de esteroides suprarrenales.&lt;/li&gt;&lt;/li&gt;&lt;/ul&gt;&lt;li&gt;HIPERPLASIA SUPRARRENAL CONGÉNITAPATOGENIA&lt;br /&gt;"/>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0" name="Shape 230" descr="HIPERPLASIA SUPRARRENAL CONGÉNITAPATOGENIA&lt;br /&gt;"/>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1" name="Shape 231" descr="HIPERPLASIA SUPRARRENAL CONGÉNITAPATOGENIA&lt;br /&gt;"/>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2" name="Shape 232" descr="HIPERPLASIA SUPRARRENAL CONGÉNITAEVALUACIÓN&lt;br /&gt;Trastornos heterogéneos bien reconocidos.&lt;br /&gt;Los síntomas de cada defic..."/>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3" name="Shape 233" descr="HIPERPLASIA SUPRARRENAL CONGÉNITAEVALUACIÓN&lt;br /&gt;La radioinmunoanálisis ha facilitado el diagnóstico al determinar las con..."/>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4" name="Shape 234" descr="HIPERPLASIA SUPRARRENAL CONGÉNITAEVALUACIÓN&lt;br /&gt;La determinación de las hormonas producidas en exceso o defecto y la rela..."/>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5" name="Shape 235" descr="HIPERPLASIA SUPRARRENAL CONGÉNITAEVALUACIÓN&lt;br /&gt;En los trastornos clásicos la concentración basal de las hormonas suele e..."/>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6" name="Shape 236" descr="HIPERPLASIA SUPRARRENAL CONGÉNITAEVALUACIÓN&lt;br /&gt;"/>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7" name="Shape 237" descr="HIPERPLASIA SUPRARRENAL CONGÉNITAEVALUACIÓN&lt;br /&gt;"/>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8" name="Shape 238" descr="HIPERPLASIA SUPRARRENAL CONGÉNITADEFICIENCIAS ENZIMÁTICAS&lt;br /&gt;HIPERPLASIA SUPRARRENAL CONGÉNITA LIPOIDEA.&lt;br /&gt;Es una for..."/>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9" name="Shape 239" descr="HIPERPLASIA SUPRARRENAL CONGÉNITADEFICIENCIAS ENZIMÁTICAS&lt;br /&gt;HIPERPLASIA SUPRARRENAL CONGÉNITA LIPOIDEA.&lt;br /&gt;Existe una..."/>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0" name="Shape 240" descr="HIPERPLASIA SUPRARRENAL CONGÉNITADEFICIENCIAS ENZIMÁTICAS&lt;br /&gt;HIPERPLASIA SUPRARRENAL CONGÉNITA LIPOIDEA.&lt;br /&gt;La convers..."/>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1" name="Shape 241" descr="La escisión de los puentes C-20 A C-22.&lt;/li&gt;&lt;/li&gt;&lt;/ul&gt;&lt;li&gt;HIPERPLASIA SUPRARRENAL CONGÉNITADEFICIENCIAS ENZIMÁTICAS&lt;br /&gt;H..."/>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2" name="Shape 242" descr="HIPERPLASIA SUPRARRENAL CONGÉNITADEFICIENCIAS ENZIMÁTICAS&lt;br /&gt;HIPERPLASIA SUPRARRENAL CONGÉNITA LIPOIDEA.&lt;br /&gt;Parece deb..."/>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3" name="Shape 243" descr="HIPERPLASIA SUPRARRENAL CONGÉNITADEFICIENCIAS ENZIMÁTICAS&lt;br /&gt;HIPERPLASIA SUPRARRENAL CONGÉNITA LIPOIDEA.&lt;br /&gt;Se ha demo..."/>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4" name="Shape 244" descr="HIPERPLASIA SUPRARRENAL CONGÉNITADEFICIENCIAS ENZIMÁTICAS&lt;br /&gt;"/>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5" name="Shape 245" descr="HIPERPLASIA SUPRARRENAL CONGÉNITADEFICIENCIAS ENZIMÁTICAS&lt;br /&gt;HIPERPLASIA SUPRARRENAL CONGÉNITA LIPOIDEA.&lt;br /&gt;Mutación e..."/>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6" name="Shape 246" descr="HIPERPLASIA SUPRARRENAL CONGÉNITADEFICIENCIAS ENZIMÁTICAS&lt;br /&gt;HIPERPLASIA SUPRARRENAL CONGÉNITA LIPOIDEA.&lt;br /&gt;Suele mani..."/>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7" name="Shape 247" descr="HIPERPLASIA SUPRARRENAL CONGÉNITADEFICIENCIAS ENZIMÁTICAS&lt;br /&gt;HIPERPLASIA SUPRARRENAL CONGÉNITA LIPOIDEA.&lt;br /&gt;Los varone..."/>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8" name="Shape 248" descr="HIPERPLASIA SUPRARRENAL CONGÉNITADEFICIENCIAS ENZIMÁTICAS&lt;br /&gt;HIPERPLASIA SUPRARRENAL CONGÉNITA LIPOIDEA.&lt;br /&gt;La evaluac..."/>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9" name="Shape 249" descr="HIPERPLASIA SUPRARRENAL CONGÉNITADEFICIENCIAS ENZIMÁTICAS&lt;br /&gt;HIPERPLASIA SUPRARRENAL CONGÉNITA LIPOIDEA.&lt;br /&gt;Los estudi..."/>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0" name="Shape 250" descr="HIPERPLASIA SUPRARRENAL CONGÉNITADEFICIENCIAS ENZIMÁTICAS&lt;br /&gt;DEFICIENCIA DE 3β-HIDROXIESTEROIDE DESHIDROGENASA/4,5 ISOME..."/>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1" name="Shape 251" descr="La transformación de DHEA en androstendiona.&lt;/li&gt;&lt;/li&gt;&lt;/ul&gt;&lt;li&gt;HIPERPLASIA SUPRARRENAL CONGÉNITADEFICIENCIAS ENZIMÁTICAS&lt;b..."/>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2" name="Shape 252" descr="HIPERPLASIA SUPRARRENAL CONGÉNITADEFICIENCIAS ENZIMÁTICAS&lt;br /&gt;DEFICIENCIA DE 3β-HSD/4,5 ISOMERASA.&lt;br /&gt;En los pacientes ..."/>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3" name="Shape 253" descr="HIPERPLASIA SUPRARRENAL CONGÉNITADEFICIENCIAS ENZIMÁTICAS&lt;br /&gt;DEFICIENCIA DE 3β-HSD/4,5 ISOMERASA.&lt;br /&gt;Se han descrito d..."/>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4" name="Shape 254" descr="Leve (No clásica).&lt;/li&gt;&lt;/li&gt;&lt;/ul&gt;&lt;li&gt;HIPERPLASIA SUPRARRENAL CONGÉNITADEFICIENCIAS ENZIMÁTICAS&lt;br /&gt;DEFICIENCIA DE 3β-HSD/..."/>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5" name="Shape 255" descr="HIPERPLASIA SUPRARRENAL CONGÉNITADEFICIENCIAS ENZIMÁTICAS&lt;br /&gt;DEFICIENCIA DE 3β-HSD/4,5 ISOMERASA.&lt;br /&gt;Puede aparecer un..."/>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6" name="Shape 256" descr="HIPERPLASIA SUPRARRENAL CONGÉNITADEFICIENCIAS ENZIMÁTICAS&lt;br /&gt;DEFICIENCIA DE 3β-HSD/4,5 ISOMERASA.&lt;br /&gt;La virilización d..."/>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7" name="Shape 257" descr="HIPERPLASIA SUPRARRENAL CONGÉNITADEFICIENCIAS ENZIMÁTICAS&lt;br /&gt;DEFICIENCIA DE 3β-HSD/4,5 ISOMERASA.&lt;br /&gt;La forma no clási..."/>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8" name="Shape 258" descr="HIPERPLASIA SUPRARRENAL CONGÉNITADEFICIENCIAS ENZIMÁTICAS&lt;br /&gt;"/>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9" name="Shape 259" descr="HIPERPLASIA SUPRARRENAL CONGÉNITADEFICIENCIAS ENZIMÁTICAS&lt;br /&gt;DEFICIENCIA DE 3β-HSD/4,5 ISOMERASA.&lt;br /&gt;El diagnostico de..."/>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0" name="Shape 260" descr="HIPERPLASIA SUPRARRENAL CONGÉNITADEFICIENCIAS ENZIMÁTICAS&lt;br /&gt;DEFICIENCIA DE 3β-HSD/4,5 ISOMERASA.&lt;br /&gt;La biosíntesis es..."/>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1" name="Shape 261" descr="HIPERPLASIA SUPRARRENAL CONGÉNITADEFICIENCIAS ENZIMÁTICAS&lt;br /&gt;DEFICIENCIA DE 3β-HSD/4,5 ISOMERASA.&lt;br /&gt;En caso de defici..."/>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2" name="Shape 262" descr="HIPERPLASIA SUPRARRENAL CONGÉNITADEFICIENCIAS ENZIMÁTICAS&lt;br /&gt;DEFICIENCIA DE 17 α-HIDROXILASA/17,20 LIASA.&lt;br /&gt;Es necesa..."/>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3" name="Shape 263" descr="HIPERPLASIA SUPRARRENAL CONGÉNITADEFICIENCIAS ENZIMÁTICAS&lt;br /&gt;DEFICIENCIA DE 17 α-HIDROXILASA/17,20 LIASA.&lt;br /&gt;El único ..."/>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4" name="Shape 264" descr="HIPERPLASIA SUPRARRENAL CONGÉNITADEFICIENCIAS ENZIMÁTICAS&lt;br /&gt;DEFICIENCIA DE 17 α-HIDROXILASA/17,20 LIASA.&lt;br /&gt;Ocasiona ..."/>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5" name="Shape 265" descr="HIPERPLASIA SUPRARRENAL CONGÉNITADEFICIENCIAS ENZIMÁTICAS&lt;br /&gt;DEFICIENCIA DE 17 α-HIDROXILASA/17,20 LIASA.&lt;br /&gt;Como resu..."/>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6" name="Shape 266" descr="HIPERPLASIA SUPRARRENAL CONGÉNITADEFICIENCIAS ENZIMÁTICAS&lt;br /&gt;DEFICIENCIA DE 17 α-HIDROXILASA/17,20 LIASA.&lt;br /&gt;Las mujer..."/>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7" name="Shape 267" descr="HIPERPLASIA SUPRARRENAL CONGÉNITADEFICIENCIAS ENZIMÁTICAS&lt;br /&gt;DEFICIENCIA DE 17 α-HIDROXILASA/17,20 LIASA.&lt;br /&gt;Por lo ge..."/>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8" name="Shape 268" descr="HIPERPLASIA SUPRARRENAL CONGÉNITADEFICIENCIAS ENZIMÁTICAS&lt;br /&gt;DEFICIENCIA DE 17 α-HIDROXILASA/17,20 LIASA.&lt;br /&gt;Se ha obs..."/>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9" name="Shape 269" descr="HIPERPLASIA SUPRARRENAL CONGÉNITADEFICIENCIAS ENZIMÁTICAS&lt;br /&gt;"/>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0" name="Shape 270" descr="HIPERPLASIA SUPRARRENAL CONGÉNITADEFICIENCIAS ENZIMÁTICAS&lt;br /&gt;DEFICIENCIA DE 17 α-HIDROXILASA/17,20 LIASA.&lt;br /&gt;El diagno..."/>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1" name="Shape 271" descr="HIPERPLASIA SUPRARRENAL CONGÉNITADEFICIENCIAS ENZIMÁTICAS&lt;br /&gt;DEFICIENCIA DE 17 α-HIDROXILASA/17,20 LIASA.&lt;br /&gt;También s..."/>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2" name="Shape 272" descr="HIPERPLASIA SUPRARRENAL CONGÉNITADEFICIENCIAS ENZIMÁTICAS&lt;br /&gt;DEFICIENCIA DE 17 α-HIDROXILASA/17,20 LIASA.&lt;br /&gt;  La resp..."/>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3" name="Shape 273" descr="HIPERPLASIA SUPRARRENAL CONGÉNITADEFICIENCIAS ENZIMÁTICAS&lt;br /&gt;DEFICIENCIA DE 17 α-HIDROXILASA/17,20 LIASA.&lt;br /&gt;En los pa..."/>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4" name="Shape 274" descr="HIPERPLASIA SUPRARRENAL CONGÉNITADEFICIENCIAS ENZIMÁTICAS&lt;br /&gt;DEFICIENCIA DE 17 α-HIDROXILASA/17,20 LIASA.&lt;br /&gt;La admini..."/>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5" name="Shape 275" descr="HIPERPLASIA SUPRARRENAL CONGÉNITADEFICIENCIAS ENZIMÁTICAS&lt;br /&gt;DEFICIENCIA DE 17 α-HIDROXILASA/17,20 LIASA.&lt;br /&gt;Se han pu..."/>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6" name="Shape 276" descr="HIPERPLASIA SUPRARRENAL CONGÉNITADEFICIENCIAS ENZIMÁTICAS&lt;br /&gt;DEFICIENCIA DE 17 α-HIDROXILASA/17,20 LIASA.&lt;br /&gt;Las mujer..."/>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7" name="Shape 277" descr="HIPERPLASIA SUPRARRENAL CONGÉNITADEFICIENCIAS ENZIMÁTICAS&lt;br /&gt;DEFICIENCIA DE 17 α-HIDROXILASA/17,20 LIASA.&lt;br /&gt;Las prueb..."/>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8" name="Shape 278" descr="HIPERPLASIA SUPRARRENAL CONGÉNITADEFICIENCIAS ENZIMÁTICAS&lt;br /&gt;DEFICIENCIA DE 17 α-HIDROXILASA/17,20 LIASA.&lt;br /&gt;Al llegar..."/>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9" name="Shape 279" descr="HIPERPLASIA SUPRARRENAL CONGÉNITADEFICIENCIAS ENZIMÁTICAS&lt;br /&gt;DEFICIENCIA DE 21-HIDROXILASA.&lt;br /&gt;Es la causa más frecuen..."/>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0" name="Shape 280" descr="↑ de ACTH"/>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1" name="Shape 281" descr="Hiperplasia suprarrenal."/>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2" name="Shape 282" descr="↑de la secreción de andrógenos suprarrenales.&lt;/li&gt;&lt;/li&gt;&lt;/ul&gt;&lt;li&gt;HIPERPLASIA SUPRARRENAL CONGÉNITADEFICIENCIAS ENZIMÁTICAS&lt;..."/>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3" name="Shape 283" descr="HIPERPLASIA SUPRARRENAL CONGÉNITADEFICIENCIAS ENZIMÁTICAS&lt;br /&gt;DEFICIENCIA DE 21-HIDROXILASA.&lt;br /&gt;El exceso de andrógenos..."/>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4" name="Shape 284" descr="HIPERPLASIA SUPRARRENAL CONGÉNITADEFICIENCIAS ENZIMÁTICAS&lt;br /&gt;DEFICIENCIA DE 21-HIDROXILASA.&lt;br /&gt;La insuficiente 21-hidr..."/>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5" name="Shape 285" descr="HIPERPLASIA SUPRARRENAL CONGÉNITADEFICIENCIAS ENZIMÁTICAS&lt;br /&gt;"/>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6" name="Shape 286" descr="HIPERPLASIA SUPRARRENAL CONGÉNITADEFICIENCIAS ENZIMÁTICAS&lt;br /&gt;DEFICIENCIA DE 21-HIDROXILASA.&lt;br /&gt;Tiene dos formas de pre..."/>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7" name="Shape 287" descr="HIPERPLASIA SUPRARRENAL CONGÉNITADEFICIENCIAS ENZIMÁTICAS&lt;br /&gt;DEFICIENCIA DE 21-HIDROXILASA.&lt;br /&gt;En la forma clásica, la..."/>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8" name="Shape 288" descr="HIPERPLASIA SUPRARRENAL CONGÉNITADEFICIENCIAS ENZIMÁTICAS&lt;br /&gt;DEFICIENCIA DE 21-HIDROXILASA.&lt;br /&gt;En el periodo posnatal ..."/>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9" name="Shape 289" descr="Aceleración de la velocidad de crecimiento."/>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0" name="Shape 290" descr="Acné."/>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1" name="Shape 291" descr="Aparición precoz del vello pubiano.&lt;/li&gt;&lt;/li&gt;&lt;/ul&gt;&lt;li&gt;HIPERPLASIA SUPRARRENAL CONGÉNITADEFICIENCIAS ENZIMÁTICAS&lt;br /&gt;DEFIC..."/>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2" name="Shape 292" descr="HIPERPLASIA SUPRARRENAL CONGÉNITADEFICIENCIAS ENZIMÁTICAS&lt;br /&gt;DEFICIENCIA DE 21-HIDROXILASA.&lt;br /&gt;Las crisis de perdida s..."/>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3" name="Shape 293" descr="HIPERPLASIA SUPRARRENAL CONGÉNITADEFICIENCIAS ENZIMÁTICAS&lt;br /&gt;DEFICIENCIA DE 21-HIDROXILASA.&lt;br /&gt;Si el tratamiento de in..."/>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4" name="Shape 294" descr="HIPERPLASIA SUPRARRENAL CONGÉNITADEFICIENCIAS ENZIMÁTICAS&lt;br /&gt;DEFICIENCIA DE 21-HIDROXILASA.&lt;br /&gt;En la forma no clásica,..."/>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5" name="Shape 295" descr="HIPERPLASIA SUPRARRENAL CONGÉNITADEFICIENCIAS ENZIMÁTICAS&lt;br /&gt;DEFICIENCIA DE 21-HIDROXILASA.&lt;br /&gt;Las manifestaciones clí..."/>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6" name="Shape 296" descr="Aceleración del crecimiento y avance de la maduración ósea."/>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7" name="Shape 297" descr="Acné."/>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8" name="Shape 298" descr="Hirsutismo."/>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9" name="Shape 299" descr="Alteraciones menstruales."/>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0" name="Shape 300" descr="Esterilidad.&lt;/li&gt;&lt;/li&gt;&lt;/ul&gt;&lt;li&gt;HIPERPLASIA SUPRARRENAL CONGÉNITADEFICIENCIAS ENZIMÁTICAS&lt;br /&gt;DEFICIENCIA DE 21-HIDROXILAS..."/>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1" name="Shape 301" descr="HIPERPLASIA SUPRARRENAL CONGÉNITADEFICIENCIAS ENZIMÁTICAS&lt;br /&gt;DEFICIENCIA DE 21-HIDROXILASA.&lt;br /&gt;El diagnostico se basa ..."/>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2" name="Shape 302" descr="HIPERPLASIA SUPRARRENAL CONGÉNITADEFICIENCIAS ENZIMÁTICAS&lt;br /&gt;DEFICIENCIA DE 21-HIDROXILASA.&lt;br /&gt;La determinación de los..."/>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3" name="Shape 303" descr="HIPERPLASIA SUPRARRENAL CONGÉNITADEFICIENCIAS ENZIMÁTICAS&lt;br /&gt;DEFICIENCIA DE 11β-HIDROXILASA&lt;br /&gt;Justifica el 5% a 8% de..."/>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4" name="Shape 304" descr="HIPERPLASIA SUPRARRENAL CONGÉNITADEFICIENCIAS ENZIMÁTICAS&lt;br /&gt;DEFICIENCIA DE 11β-HIDROXILASA&lt;br /&gt;La deficiencia de ésta ..."/>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5" name="Shape 305" descr="HIPERPLASIA SUPRARRENAL CONGÉNITADEFICIENCIAS ENZIMÁTICAS&lt;br /&gt;DEFICIENCIA DE 11β-HIDROXILASA&lt;br /&gt;De forma similar a la d..."/>
          <p:cNvSpPr/>
          <p:nvPr/>
        </p:nvSpPr>
        <p:spPr>
          <a:xfrm>
            <a:off x="7243421" y="-2607056"/>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6" name="Shape 306"/>
          <p:cNvSpPr/>
          <p:nvPr/>
        </p:nvSpPr>
        <p:spPr>
          <a:xfrm>
            <a:off x="8697899" y="-2931477"/>
            <a:ext cx="89385" cy="64633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r>
              <a:rPr lang="pt-BR" sz="1800" b="0" i="0" u="none" strike="noStrike" cap="none">
                <a:solidFill>
                  <a:schemeClr val="lt1"/>
                </a:solidFill>
                <a:latin typeface="Arial"/>
                <a:ea typeface="Arial"/>
                <a:cs typeface="Arial"/>
                <a:sym typeface="Arial"/>
              </a:rPr>
              <a:t/>
            </a:r>
            <a:br>
              <a:rPr lang="pt-BR" sz="1800" b="0" i="0" u="none" strike="noStrike" cap="none">
                <a:solidFill>
                  <a:schemeClr val="lt1"/>
                </a:solidFill>
                <a:latin typeface="Arial"/>
                <a:ea typeface="Arial"/>
                <a:cs typeface="Arial"/>
                <a:sym typeface="Arial"/>
              </a:rPr>
            </a:br>
            <a:endParaRPr sz="1800" b="0" i="0" u="none" strike="noStrike" cap="none">
              <a:solidFill>
                <a:schemeClr val="lt1"/>
              </a:solidFill>
              <a:latin typeface="Arial"/>
              <a:ea typeface="Arial"/>
              <a:cs typeface="Arial"/>
              <a:sym typeface="Arial"/>
            </a:endParaRPr>
          </a:p>
        </p:txBody>
      </p:sp>
      <p:sp>
        <p:nvSpPr>
          <p:cNvPr id="307" name="Shape 307" descr="HIPERPLASIA SUPRARRENAL CONGÉNITAPATOGENIA&lt;br /&gt;Es una familia de trastornos autosómicos recesivos de la esteroidogénesis ..."/>
          <p:cNvSpPr/>
          <p:nvPr/>
        </p:nvSpPr>
        <p:spPr>
          <a:xfrm>
            <a:off x="7278346" y="-2743581"/>
            <a:ext cx="52810" cy="457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ctrTitle"/>
          </p:nvPr>
        </p:nvSpPr>
        <p:spPr>
          <a:xfrm>
            <a:off x="352050" y="-210425"/>
            <a:ext cx="6154800" cy="9210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pt-BR" sz="3000" b="1">
                <a:solidFill>
                  <a:schemeClr val="accent1"/>
                </a:solidFill>
                <a:latin typeface="Calibri"/>
                <a:ea typeface="Calibri"/>
                <a:cs typeface="Calibri"/>
                <a:sym typeface="Calibri"/>
              </a:rPr>
              <a:t>FENILCETONÚRIA (PKU) </a:t>
            </a:r>
            <a:endParaRPr sz="3000">
              <a:solidFill>
                <a:schemeClr val="accent1"/>
              </a:solidFill>
            </a:endParaRPr>
          </a:p>
        </p:txBody>
      </p:sp>
      <p:sp>
        <p:nvSpPr>
          <p:cNvPr id="314" name="Shape 314"/>
          <p:cNvSpPr txBox="1">
            <a:spLocks noGrp="1"/>
          </p:cNvSpPr>
          <p:nvPr>
            <p:ph type="subTitle" idx="1"/>
          </p:nvPr>
        </p:nvSpPr>
        <p:spPr>
          <a:xfrm>
            <a:off x="164850" y="809500"/>
            <a:ext cx="8814300" cy="3063600"/>
          </a:xfrm>
          <a:prstGeom prst="rect">
            <a:avLst/>
          </a:prstGeom>
        </p:spPr>
        <p:txBody>
          <a:bodyPr spcFirstLastPara="1" wrap="square" lIns="91425" tIns="91425" rIns="91425" bIns="91425" anchor="t" anchorCtr="0">
            <a:noAutofit/>
          </a:bodyPr>
          <a:lstStyle/>
          <a:p>
            <a:pPr marL="285750" lvl="0" indent="-304800" algn="just" rtl="0">
              <a:spcBef>
                <a:spcPts val="0"/>
              </a:spcBef>
              <a:spcAft>
                <a:spcPts val="0"/>
              </a:spcAft>
              <a:buClr>
                <a:srgbClr val="FFFF00"/>
              </a:buClr>
              <a:buSzPts val="2300"/>
              <a:buFont typeface="Calibri"/>
              <a:buChar char="▪"/>
            </a:pPr>
            <a:r>
              <a:rPr lang="pt-BR" sz="2300">
                <a:solidFill>
                  <a:schemeClr val="lt1"/>
                </a:solidFill>
                <a:latin typeface="Calibri"/>
                <a:ea typeface="Calibri"/>
                <a:cs typeface="Calibri"/>
                <a:sym typeface="Calibri"/>
              </a:rPr>
              <a:t>Doença genética autossômica recessiva decorrente da deficiência da enzima fenilalanina-hidroxilase, que tem a função de metabolizar a fenilalanina encontrada nas proteínas (também presente no leite) o que pode causar danos neurológicos ao bebê, causando doença mental grave;</a:t>
            </a:r>
            <a:endParaRPr sz="2300">
              <a:solidFill>
                <a:schemeClr val="lt1"/>
              </a:solidFill>
              <a:latin typeface="Calibri"/>
              <a:ea typeface="Calibri"/>
              <a:cs typeface="Calibri"/>
              <a:sym typeface="Calibri"/>
            </a:endParaRPr>
          </a:p>
          <a:p>
            <a:pPr marL="285750" lvl="0" indent="-304800" algn="just" rtl="0">
              <a:spcBef>
                <a:spcPts val="0"/>
              </a:spcBef>
              <a:spcAft>
                <a:spcPts val="0"/>
              </a:spcAft>
              <a:buClr>
                <a:srgbClr val="FFFFFF"/>
              </a:buClr>
              <a:buSzPts val="2300"/>
              <a:buFont typeface="Calibri"/>
              <a:buChar char="▪"/>
            </a:pPr>
            <a:r>
              <a:rPr lang="pt-BR" sz="2300" b="1">
                <a:solidFill>
                  <a:srgbClr val="FF0000"/>
                </a:solidFill>
                <a:latin typeface="Calibri"/>
                <a:ea typeface="Calibri"/>
                <a:cs typeface="Calibri"/>
                <a:sym typeface="Calibri"/>
              </a:rPr>
              <a:t>Sem a instituição do diagnóstico precoce e do tratamento antes dos 3 meses de vida</a:t>
            </a:r>
            <a:r>
              <a:rPr lang="pt-BR" sz="2300">
                <a:solidFill>
                  <a:srgbClr val="FFFFFF"/>
                </a:solidFill>
                <a:latin typeface="Calibri"/>
                <a:ea typeface="Calibri"/>
                <a:cs typeface="Calibri"/>
                <a:sym typeface="Calibri"/>
              </a:rPr>
              <a:t>, a criança apresenta um quadro clínico clássico, caracterizado por atraso global do desenvolvimento neuropsicomotor (DNPM), deficiência mental, comportamento agitado ou padrão autista, convulsões, alterações eletroencefalográficas e odor característico na urina; </a:t>
            </a:r>
            <a:endParaRPr sz="2300">
              <a:solidFill>
                <a:srgbClr val="FFFFFF"/>
              </a:solidFill>
              <a:latin typeface="Calibri"/>
              <a:ea typeface="Calibri"/>
              <a:cs typeface="Calibri"/>
              <a:sym typeface="Calibri"/>
            </a:endParaRPr>
          </a:p>
          <a:p>
            <a:pPr marL="285750" lvl="0" indent="-304800" algn="just" rtl="0">
              <a:spcBef>
                <a:spcPts val="0"/>
              </a:spcBef>
              <a:spcAft>
                <a:spcPts val="0"/>
              </a:spcAft>
              <a:buClr>
                <a:srgbClr val="FFFFFF"/>
              </a:buClr>
              <a:buSzPts val="2300"/>
              <a:buFont typeface="Calibri"/>
              <a:buChar char="▪"/>
            </a:pPr>
            <a:r>
              <a:rPr lang="pt-BR" sz="2300">
                <a:solidFill>
                  <a:srgbClr val="FFFFFF"/>
                </a:solidFill>
                <a:latin typeface="Calibri"/>
                <a:ea typeface="Calibri"/>
                <a:cs typeface="Calibri"/>
                <a:sym typeface="Calibri"/>
              </a:rPr>
              <a:t>O tratamento preconizado deverá ser mantido por toda a vida. A dieta utilizada é hipoproteica, suplementada por uma fórmula de aminoácidos isenta de Fenilalanina (FAL), fornecida aos pacientes pelos Estados e Distrito Federal;</a:t>
            </a:r>
            <a:endParaRPr sz="2300">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Fatia">
  <a:themeElements>
    <a:clrScheme name="Fatia">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4047</Words>
  <Application>Microsoft Office PowerPoint</Application>
  <PresentationFormat>Apresentação na tela (4:3)</PresentationFormat>
  <Paragraphs>391</Paragraphs>
  <Slides>50</Slides>
  <Notes>50</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50</vt:i4>
      </vt:variant>
    </vt:vector>
  </HeadingPairs>
  <TitlesOfParts>
    <vt:vector size="59" baseType="lpstr">
      <vt:lpstr>Arial</vt:lpstr>
      <vt:lpstr>Century Gothic</vt:lpstr>
      <vt:lpstr>Times New Roman</vt:lpstr>
      <vt:lpstr>Noto Sans Symbols</vt:lpstr>
      <vt:lpstr>Calibri</vt:lpstr>
      <vt:lpstr>Merriweather</vt:lpstr>
      <vt:lpstr>Source Sans Pro</vt:lpstr>
      <vt:lpstr>Comic Sans MS</vt:lpstr>
      <vt:lpstr>Fatia</vt:lpstr>
      <vt:lpstr>Slide 1</vt:lpstr>
      <vt:lpstr>Slide 2</vt:lpstr>
      <vt:lpstr>Objetivos deste treinamento</vt:lpstr>
      <vt:lpstr>O QUE É TRIAGEM NEONATAL?</vt:lpstr>
      <vt:lpstr>Slide 5</vt:lpstr>
      <vt:lpstr>Slide 6</vt:lpstr>
      <vt:lpstr>A IMPORTÂNCIA DO TÉCNICO DE ENFERMAGEM NA TRIAGEM NEONATAL </vt:lpstr>
      <vt:lpstr>Slide 8</vt:lpstr>
      <vt:lpstr>FENILCETONÚRIA (PKU) </vt:lpstr>
      <vt:lpstr>Slide 10</vt:lpstr>
      <vt:lpstr>HIPOTIREOIDISMO CONGÊNITO: </vt:lpstr>
      <vt:lpstr>Slide 12</vt:lpstr>
      <vt:lpstr>HIPERPLASIA CONGÊNITA SUPRA RENAL (17-hidroxi-progesterona (17-OHP))  </vt:lpstr>
      <vt:lpstr>Slide 14</vt:lpstr>
      <vt:lpstr>Slide 15</vt:lpstr>
      <vt:lpstr>Slide 16</vt:lpstr>
      <vt:lpstr>DOENÇAS FALCIFORMES E OUTRAS HEMOGLOBINOPATIAS: </vt:lpstr>
      <vt:lpstr>Slide 18</vt:lpstr>
      <vt:lpstr>FIBROSE CÍSTICA: </vt:lpstr>
      <vt:lpstr>Slide 20</vt:lpstr>
      <vt:lpstr>Slide 21</vt:lpstr>
      <vt:lpstr>Procedimentos para coleta</vt:lpstr>
      <vt:lpstr>Material para coleta</vt:lpstr>
      <vt:lpstr>Nova Lanceta para coleta  PROLANCE MACRO FLUXO (LABVIX)</vt:lpstr>
      <vt:lpstr>LOCAL ADEQUADO PARA A COLETA</vt:lpstr>
      <vt:lpstr>IDENTIFICAÇÃO DA AMOSTRA</vt:lpstr>
      <vt:lpstr>Procedimentos para coleta</vt:lpstr>
      <vt:lpstr>HIGIENIZAÇÃO das mãos</vt:lpstr>
      <vt:lpstr>Slide 29</vt:lpstr>
      <vt:lpstr>LOCAL CORRETO E TÉCNICA DE PUNÇÃO</vt:lpstr>
      <vt:lpstr>AQUECIMENTO E ASSEPSIA DO PÉ</vt:lpstr>
      <vt:lpstr>Manobra “ Compressão-descompressão”</vt:lpstr>
      <vt:lpstr>Slide 33</vt:lpstr>
      <vt:lpstr>Manobra com algodão ou gaze estéril</vt:lpstr>
      <vt:lpstr>OBTENÇÃO E APLICAÇÃO da gota no filtro</vt:lpstr>
      <vt:lpstr>Pós coleta</vt:lpstr>
      <vt:lpstr>Slide 37</vt:lpstr>
      <vt:lpstr>POSTAGEM OU ARMAZENAMENTO</vt:lpstr>
      <vt:lpstr>Maneira correta de colocar os cartões de papel-filtro em sacos plásticos</vt:lpstr>
      <vt:lpstr>Embalagem</vt:lpstr>
      <vt:lpstr>  FLUXOS </vt:lpstr>
      <vt:lpstr>TRANSPORTE DO MATERIAL  AO LABORATÓRIO</vt:lpstr>
      <vt:lpstr>CONTROLE DE POSTAGEM DO MATERIAL COLHIDO - 2</vt:lpstr>
      <vt:lpstr>CONTROLE DO ENVIO A APAE</vt:lpstr>
      <vt:lpstr>CRITÉRIOS PARA REJEIÇÃO DE AMOSTRAS DE SANGUE - CONTROLE DE QUALIDADE </vt:lpstr>
      <vt:lpstr>PROCESSAMENTO DAS AMOSTRAS  CADASTRO NO SISTEMA</vt:lpstr>
      <vt:lpstr>Slide 47</vt:lpstr>
      <vt:lpstr>LIBERAÇÃO E ENTREGA DOS RESULTADOS NORMAIS </vt:lpstr>
      <vt:lpstr>IMPORTANTE:</vt:lpstr>
      <vt:lpstr>Slide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WP1</dc:creator>
  <cp:lastModifiedBy>WP1</cp:lastModifiedBy>
  <cp:revision>2</cp:revision>
  <dcterms:modified xsi:type="dcterms:W3CDTF">2018-04-26T18:25:13Z</dcterms:modified>
</cp:coreProperties>
</file>